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26"/>
  </p:notesMasterIdLst>
  <p:handoutMasterIdLst>
    <p:handoutMasterId r:id="rId27"/>
  </p:handoutMasterIdLst>
  <p:sldIdLst>
    <p:sldId id="256" r:id="rId2"/>
    <p:sldId id="257" r:id="rId3"/>
    <p:sldId id="259" r:id="rId4"/>
    <p:sldId id="260" r:id="rId5"/>
    <p:sldId id="265" r:id="rId6"/>
    <p:sldId id="262" r:id="rId7"/>
    <p:sldId id="263" r:id="rId8"/>
    <p:sldId id="264" r:id="rId9"/>
    <p:sldId id="266" r:id="rId10"/>
    <p:sldId id="268" r:id="rId11"/>
    <p:sldId id="267" r:id="rId12"/>
    <p:sldId id="270" r:id="rId13"/>
    <p:sldId id="271" r:id="rId14"/>
    <p:sldId id="272" r:id="rId15"/>
    <p:sldId id="273" r:id="rId16"/>
    <p:sldId id="274" r:id="rId17"/>
    <p:sldId id="275" r:id="rId18"/>
    <p:sldId id="276" r:id="rId19"/>
    <p:sldId id="278" r:id="rId20"/>
    <p:sldId id="280" r:id="rId21"/>
    <p:sldId id="279" r:id="rId22"/>
    <p:sldId id="277" r:id="rId23"/>
    <p:sldId id="281" r:id="rId24"/>
    <p:sldId id="261" r:id="rId25"/>
  </p:sldIdLst>
  <p:sldSz cx="6858000" cy="5143500"/>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Geneva" charset="0"/>
        <a:cs typeface="Geneva" charset="0"/>
      </a:defRPr>
    </a:lvl1pPr>
    <a:lvl2pPr marL="457200" algn="l" defTabSz="457200" rtl="0" fontAlgn="base">
      <a:spcBef>
        <a:spcPct val="0"/>
      </a:spcBef>
      <a:spcAft>
        <a:spcPct val="0"/>
      </a:spcAft>
      <a:defRPr kern="1200">
        <a:solidFill>
          <a:schemeClr val="tx1"/>
        </a:solidFill>
        <a:latin typeface="Arial" charset="0"/>
        <a:ea typeface="Geneva" charset="0"/>
        <a:cs typeface="Geneva" charset="0"/>
      </a:defRPr>
    </a:lvl2pPr>
    <a:lvl3pPr marL="914400" algn="l" defTabSz="457200" rtl="0" fontAlgn="base">
      <a:spcBef>
        <a:spcPct val="0"/>
      </a:spcBef>
      <a:spcAft>
        <a:spcPct val="0"/>
      </a:spcAft>
      <a:defRPr kern="1200">
        <a:solidFill>
          <a:schemeClr val="tx1"/>
        </a:solidFill>
        <a:latin typeface="Arial" charset="0"/>
        <a:ea typeface="Geneva" charset="0"/>
        <a:cs typeface="Geneva" charset="0"/>
      </a:defRPr>
    </a:lvl3pPr>
    <a:lvl4pPr marL="1371600" algn="l" defTabSz="457200" rtl="0" fontAlgn="base">
      <a:spcBef>
        <a:spcPct val="0"/>
      </a:spcBef>
      <a:spcAft>
        <a:spcPct val="0"/>
      </a:spcAft>
      <a:defRPr kern="1200">
        <a:solidFill>
          <a:schemeClr val="tx1"/>
        </a:solidFill>
        <a:latin typeface="Arial" charset="0"/>
        <a:ea typeface="Geneva" charset="0"/>
        <a:cs typeface="Geneva" charset="0"/>
      </a:defRPr>
    </a:lvl4pPr>
    <a:lvl5pPr marL="1828800" algn="l" defTabSz="457200" rtl="0" fontAlgn="base">
      <a:spcBef>
        <a:spcPct val="0"/>
      </a:spcBef>
      <a:spcAft>
        <a:spcPct val="0"/>
      </a:spcAft>
      <a:defRPr kern="1200">
        <a:solidFill>
          <a:schemeClr val="tx1"/>
        </a:solidFill>
        <a:latin typeface="Arial" charset="0"/>
        <a:ea typeface="Geneva" charset="0"/>
        <a:cs typeface="Geneva" charset="0"/>
      </a:defRPr>
    </a:lvl5pPr>
    <a:lvl6pPr marL="2286000" algn="l" defTabSz="457200" rtl="0" eaLnBrk="1" latinLnBrk="0" hangingPunct="1">
      <a:defRPr kern="1200">
        <a:solidFill>
          <a:schemeClr val="tx1"/>
        </a:solidFill>
        <a:latin typeface="Arial" charset="0"/>
        <a:ea typeface="Geneva" charset="0"/>
        <a:cs typeface="Geneva" charset="0"/>
      </a:defRPr>
    </a:lvl6pPr>
    <a:lvl7pPr marL="2743200" algn="l" defTabSz="457200" rtl="0" eaLnBrk="1" latinLnBrk="0" hangingPunct="1">
      <a:defRPr kern="1200">
        <a:solidFill>
          <a:schemeClr val="tx1"/>
        </a:solidFill>
        <a:latin typeface="Arial" charset="0"/>
        <a:ea typeface="Geneva" charset="0"/>
        <a:cs typeface="Geneva" charset="0"/>
      </a:defRPr>
    </a:lvl7pPr>
    <a:lvl8pPr marL="3200400" algn="l" defTabSz="457200" rtl="0" eaLnBrk="1" latinLnBrk="0" hangingPunct="1">
      <a:defRPr kern="1200">
        <a:solidFill>
          <a:schemeClr val="tx1"/>
        </a:solidFill>
        <a:latin typeface="Arial" charset="0"/>
        <a:ea typeface="Geneva" charset="0"/>
        <a:cs typeface="Geneva" charset="0"/>
      </a:defRPr>
    </a:lvl8pPr>
    <a:lvl9pPr marL="3657600" algn="l" defTabSz="457200" rtl="0" eaLnBrk="1" latinLnBrk="0" hangingPunct="1">
      <a:defRPr kern="1200">
        <a:solidFill>
          <a:schemeClr val="tx1"/>
        </a:solidFill>
        <a:latin typeface="Arial" charset="0"/>
        <a:ea typeface="Geneva" charset="0"/>
        <a:cs typeface="Geneva" charset="0"/>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09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94678"/>
  </p:normalViewPr>
  <p:slideViewPr>
    <p:cSldViewPr snapToObjects="1">
      <p:cViewPr varScale="1">
        <p:scale>
          <a:sx n="105" d="100"/>
          <a:sy n="105" d="100"/>
        </p:scale>
        <p:origin x="108" y="750"/>
      </p:cViewPr>
      <p:guideLst>
        <p:guide orient="horz" pos="162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112" charset="0"/>
                <a:ea typeface="Geneva" pitchFamily="37" charset="-128"/>
                <a:cs typeface="Geneva" pitchFamily="37"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A5CB7454-15C1-A944-AC37-5542B6D3ECE9}" type="datetime1">
              <a:rPr lang="en-US"/>
              <a:pPr>
                <a:defRPr/>
              </a:pPr>
              <a:t>3/8/2019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112" charset="0"/>
                <a:ea typeface="Geneva" pitchFamily="37" charset="-128"/>
                <a:cs typeface="Geneva" pitchFamily="37"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6CAD9EFA-3E97-9B4D-8EE7-720657CEF67E}" type="slidenum">
              <a:rPr lang="en-US"/>
              <a:pPr>
                <a:defRPr/>
              </a:pPr>
              <a:t>‹#›</a:t>
            </a:fld>
            <a:endParaRPr lang="en-US"/>
          </a:p>
        </p:txBody>
      </p:sp>
    </p:spTree>
    <p:extLst>
      <p:ext uri="{BB962C8B-B14F-4D97-AF65-F5344CB8AC3E}">
        <p14:creationId xmlns:p14="http://schemas.microsoft.com/office/powerpoint/2010/main" val="357187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112" charset="0"/>
                <a:ea typeface="Geneva" pitchFamily="37" charset="-128"/>
                <a:cs typeface="Geneva" pitchFamily="37"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1210EC45-414C-6A4E-BBBD-A09AEA33A371}" type="datetime1">
              <a:rPr lang="en-US"/>
              <a:pPr>
                <a:defRPr/>
              </a:pPr>
              <a:t>3/8/2019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112" charset="0"/>
                <a:ea typeface="Geneva" pitchFamily="37" charset="-128"/>
                <a:cs typeface="Geneva" pitchFamily="37"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CFE6EDC6-DD80-2D48-A9E8-763FB51E6E0C}" type="slidenum">
              <a:rPr lang="en-US"/>
              <a:pPr>
                <a:defRPr/>
              </a:pPr>
              <a:t>‹#›</a:t>
            </a:fld>
            <a:endParaRPr lang="en-US"/>
          </a:p>
        </p:txBody>
      </p:sp>
    </p:spTree>
    <p:extLst>
      <p:ext uri="{BB962C8B-B14F-4D97-AF65-F5344CB8AC3E}">
        <p14:creationId xmlns:p14="http://schemas.microsoft.com/office/powerpoint/2010/main" val="1795040629"/>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Geneva" pitchFamily="-65" charset="-128"/>
        <a:cs typeface="Geneva" pitchFamily="-65" charset="-128"/>
      </a:defRPr>
    </a:lvl1pPr>
    <a:lvl2pPr marL="457200" algn="l" defTabSz="457200" rtl="0" eaLnBrk="0" fontAlgn="base" hangingPunct="0">
      <a:spcBef>
        <a:spcPct val="30000"/>
      </a:spcBef>
      <a:spcAft>
        <a:spcPct val="0"/>
      </a:spcAft>
      <a:defRPr sz="1200" kern="1200">
        <a:solidFill>
          <a:schemeClr val="tx1"/>
        </a:solidFill>
        <a:latin typeface="+mn-lt"/>
        <a:ea typeface="Geneva" pitchFamily="-65"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0"/>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0"/>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F0D7B25-ACE0-FE4A-BEC5-FD704410E447}"/>
              </a:ext>
            </a:extLst>
          </p:cNvPr>
          <p:cNvSpPr>
            <a:spLocks noGrp="1"/>
          </p:cNvSpPr>
          <p:nvPr>
            <p:ph sz="quarter" idx="11" hasCustomPrompt="1"/>
          </p:nvPr>
        </p:nvSpPr>
        <p:spPr>
          <a:xfrm>
            <a:off x="514350" y="1047750"/>
            <a:ext cx="5829300" cy="1066800"/>
          </a:xfrm>
        </p:spPr>
        <p:txBody>
          <a:bodyPr anchor="ctr"/>
          <a:lstStyle>
            <a:lvl1pPr marL="0" indent="0" algn="ctr">
              <a:buNone/>
              <a:defRPr sz="2400">
                <a:solidFill>
                  <a:schemeClr val="bg1"/>
                </a:solidFill>
              </a:defRPr>
            </a:lvl1pPr>
            <a:lvl2pPr marL="342884" indent="0" algn="ctr">
              <a:buNone/>
              <a:defRPr>
                <a:solidFill>
                  <a:schemeClr val="bg1"/>
                </a:solidFill>
              </a:defRPr>
            </a:lvl2pPr>
            <a:lvl3pPr marL="685766" indent="0" algn="ctr">
              <a:buNone/>
              <a:defRPr>
                <a:solidFill>
                  <a:schemeClr val="bg1"/>
                </a:solidFill>
              </a:defRPr>
            </a:lvl3pPr>
            <a:lvl4pPr marL="1028649" indent="0" algn="ctr">
              <a:buNone/>
              <a:defRPr>
                <a:solidFill>
                  <a:schemeClr val="bg1"/>
                </a:solidFill>
              </a:defRPr>
            </a:lvl4pPr>
            <a:lvl5pPr marL="1371532" indent="0" algn="ctr">
              <a:buNone/>
              <a:defRPr>
                <a:solidFill>
                  <a:schemeClr val="bg1"/>
                </a:solidFill>
              </a:defRPr>
            </a:lvl5pPr>
          </a:lstStyle>
          <a:p>
            <a:pPr lvl="0"/>
            <a:r>
              <a:rPr lang="en-US" dirty="0"/>
              <a:t>Click to edit Master text style</a:t>
            </a:r>
          </a:p>
        </p:txBody>
      </p:sp>
      <p:sp>
        <p:nvSpPr>
          <p:cNvPr id="11" name="Content Placeholder 10">
            <a:extLst>
              <a:ext uri="{FF2B5EF4-FFF2-40B4-BE49-F238E27FC236}">
                <a16:creationId xmlns:a16="http://schemas.microsoft.com/office/drawing/2014/main" id="{3B3D918E-2A9B-6747-A03F-B30194E3F2D9}"/>
              </a:ext>
            </a:extLst>
          </p:cNvPr>
          <p:cNvSpPr>
            <a:spLocks noGrp="1"/>
          </p:cNvSpPr>
          <p:nvPr>
            <p:ph sz="quarter" idx="12" hasCustomPrompt="1"/>
          </p:nvPr>
        </p:nvSpPr>
        <p:spPr>
          <a:xfrm>
            <a:off x="1028700" y="2343150"/>
            <a:ext cx="4857750" cy="1295400"/>
          </a:xfrm>
        </p:spPr>
        <p:txBody>
          <a:bodyPr/>
          <a:lstStyle>
            <a:lvl1pPr marL="0" indent="0" algn="ctr">
              <a:buNone/>
              <a:defRPr>
                <a:solidFill>
                  <a:srgbClr val="00B0F0"/>
                </a:solidFill>
              </a:defRPr>
            </a:lvl1pPr>
            <a:lvl2pPr marL="342884" indent="0" algn="ctr">
              <a:buNone/>
              <a:defRPr/>
            </a:lvl2pPr>
            <a:lvl3pPr marL="685766" indent="0" algn="ctr">
              <a:buNone/>
              <a:defRPr/>
            </a:lvl3pPr>
            <a:lvl4pPr marL="1028649" indent="0" algn="ctr">
              <a:buNone/>
              <a:defRPr/>
            </a:lvl4pPr>
            <a:lvl5pPr marL="1371532" indent="0" algn="ctr">
              <a:buNone/>
              <a:defRPr/>
            </a:lvl5pPr>
          </a:lstStyle>
          <a:p>
            <a:pPr lvl="0"/>
            <a:r>
              <a:rPr lang="en-US" dirty="0"/>
              <a:t>Click to edit Master subtitle styles</a:t>
            </a:r>
          </a:p>
        </p:txBody>
      </p:sp>
    </p:spTree>
    <p:extLst>
      <p:ext uri="{BB962C8B-B14F-4D97-AF65-F5344CB8AC3E}">
        <p14:creationId xmlns:p14="http://schemas.microsoft.com/office/powerpoint/2010/main" val="2751539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0" y="459582"/>
            <a:ext cx="1885950" cy="664369"/>
          </a:xfrm>
          <a:prstGeom prst="rect">
            <a:avLst/>
          </a:prstGeom>
        </p:spPr>
        <p:txBody>
          <a:bodyPr anchor="b"/>
          <a:lstStyle>
            <a:lvl1pPr algn="l">
              <a:defRPr sz="1500" b="1">
                <a:solidFill>
                  <a:srgbClr val="006096"/>
                </a:solidFill>
              </a:defRPr>
            </a:lvl1pPr>
          </a:lstStyle>
          <a:p>
            <a:r>
              <a:rPr lang="en-US" dirty="0"/>
              <a:t>Click to edit Master title style</a:t>
            </a:r>
          </a:p>
        </p:txBody>
      </p:sp>
      <p:sp>
        <p:nvSpPr>
          <p:cNvPr id="3" name="Picture Placeholder 2"/>
          <p:cNvSpPr>
            <a:spLocks noGrp="1"/>
          </p:cNvSpPr>
          <p:nvPr>
            <p:ph type="pic" idx="1"/>
          </p:nvPr>
        </p:nvSpPr>
        <p:spPr>
          <a:xfrm>
            <a:off x="342900" y="451338"/>
            <a:ext cx="4114800" cy="3636169"/>
          </a:xfrm>
          <a:prstGeom prst="rect">
            <a:avLst/>
          </a:prstGeom>
        </p:spPr>
        <p:txBody>
          <a:bodyPr rtlCol="0">
            <a:normAutofit/>
          </a:bodyPr>
          <a:lstStyle>
            <a:lvl1pPr marL="0" indent="0">
              <a:buNone/>
              <a:defRPr sz="2400"/>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pPr lvl="0"/>
            <a:endParaRPr lang="en-US" noProof="0"/>
          </a:p>
        </p:txBody>
      </p:sp>
      <p:sp>
        <p:nvSpPr>
          <p:cNvPr id="4" name="Text Placeholder 3"/>
          <p:cNvSpPr>
            <a:spLocks noGrp="1"/>
          </p:cNvSpPr>
          <p:nvPr>
            <p:ph type="body" sz="half" idx="2"/>
          </p:nvPr>
        </p:nvSpPr>
        <p:spPr>
          <a:xfrm>
            <a:off x="4572000" y="1200156"/>
            <a:ext cx="1885950" cy="603647"/>
          </a:xfrm>
          <a:prstGeom prst="rect">
            <a:avLst/>
          </a:prstGeom>
        </p:spPr>
        <p:txBody>
          <a:bodyPr/>
          <a:lstStyle>
            <a:lvl1pPr marL="0" indent="0">
              <a:buNone/>
              <a:defRPr sz="1050">
                <a:solidFill>
                  <a:srgbClr val="006096"/>
                </a:solidFill>
              </a:defRPr>
            </a:lvl1pPr>
            <a:lvl2pPr marL="342884" indent="0">
              <a:buNone/>
              <a:defRPr sz="900"/>
            </a:lvl2pPr>
            <a:lvl3pPr marL="685766" indent="0">
              <a:buNone/>
              <a:defRPr sz="750"/>
            </a:lvl3pPr>
            <a:lvl4pPr marL="1028649"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4" indent="0">
              <a:buNone/>
              <a:defRPr sz="675"/>
            </a:lvl9pPr>
          </a:lstStyle>
          <a:p>
            <a:pPr lvl="0"/>
            <a:r>
              <a:rPr lang="en-US" dirty="0"/>
              <a:t>Click to edit Master text styles</a:t>
            </a:r>
          </a:p>
        </p:txBody>
      </p:sp>
      <p:sp>
        <p:nvSpPr>
          <p:cNvPr id="5" name="Slide Number Placeholder 6"/>
          <p:cNvSpPr>
            <a:spLocks noGrp="1"/>
          </p:cNvSpPr>
          <p:nvPr>
            <p:ph type="sldNum" sz="quarter" idx="10"/>
          </p:nvPr>
        </p:nvSpPr>
        <p:spPr>
          <a:xfrm>
            <a:off x="2628900" y="4767272"/>
            <a:ext cx="1600200" cy="274637"/>
          </a:xfrm>
          <a:prstGeom prst="rect">
            <a:avLst/>
          </a:prstGeom>
        </p:spPr>
        <p:txBody>
          <a:bodyPr/>
          <a:lstStyle>
            <a:lvl1pPr algn="ctr">
              <a:defRPr>
                <a:solidFill>
                  <a:schemeClr val="accent5">
                    <a:lumMod val="50000"/>
                  </a:schemeClr>
                </a:solidFill>
              </a:defRPr>
            </a:lvl1pPr>
          </a:lstStyle>
          <a:p>
            <a:pPr>
              <a:defRPr/>
            </a:pPr>
            <a:fld id="{34742D8B-8594-4B44-80B0-BECC0F075DC4}" type="slidenum">
              <a:rPr lang="en-US" smtClean="0"/>
              <a:pPr>
                <a:defRPr/>
              </a:pPr>
              <a:t>‹#›</a:t>
            </a:fld>
            <a:endParaRPr lang="en-US" dirty="0"/>
          </a:p>
        </p:txBody>
      </p:sp>
    </p:spTree>
    <p:extLst>
      <p:ext uri="{BB962C8B-B14F-4D97-AF65-F5344CB8AC3E}">
        <p14:creationId xmlns:p14="http://schemas.microsoft.com/office/powerpoint/2010/main" val="53118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476250"/>
            <a:ext cx="6172200" cy="742950"/>
          </a:xfrm>
          <a:prstGeom prst="rect">
            <a:avLst/>
          </a:prstGeom>
        </p:spPr>
        <p:txBody>
          <a:bodyPr/>
          <a:lstStyle>
            <a:lvl1pPr>
              <a:defRPr>
                <a:solidFill>
                  <a:srgbClr val="006096"/>
                </a:solidFill>
              </a:defRPr>
            </a:lvl1pPr>
          </a:lstStyle>
          <a:p>
            <a:r>
              <a:rPr lang="en-US" dirty="0"/>
              <a:t>Click to edit Master title style</a:t>
            </a:r>
          </a:p>
        </p:txBody>
      </p:sp>
      <p:sp>
        <p:nvSpPr>
          <p:cNvPr id="3" name="Vertical Text Placeholder 2"/>
          <p:cNvSpPr>
            <a:spLocks noGrp="1"/>
          </p:cNvSpPr>
          <p:nvPr>
            <p:ph type="body" orient="vert" idx="1"/>
          </p:nvPr>
        </p:nvSpPr>
        <p:spPr>
          <a:xfrm>
            <a:off x="342900" y="1504955"/>
            <a:ext cx="6172200" cy="2651125"/>
          </a:xfrm>
          <a:prstGeom prst="rect">
            <a:avLst/>
          </a:prstGeom>
        </p:spPr>
        <p:txBody>
          <a:bodyPr vert="eaVert"/>
          <a:lstStyle>
            <a:lvl1pPr>
              <a:defRPr>
                <a:solidFill>
                  <a:srgbClr val="006096"/>
                </a:solidFill>
              </a:defRPr>
            </a:lvl1pPr>
            <a:lvl2pPr>
              <a:defRPr>
                <a:solidFill>
                  <a:srgbClr val="006096"/>
                </a:solidFill>
              </a:defRPr>
            </a:lvl2pPr>
            <a:lvl3pPr>
              <a:defRPr>
                <a:solidFill>
                  <a:srgbClr val="006096"/>
                </a:solidFill>
              </a:defRPr>
            </a:lvl3pPr>
            <a:lvl4pPr>
              <a:defRPr>
                <a:solidFill>
                  <a:srgbClr val="006096"/>
                </a:solidFill>
              </a:defRPr>
            </a:lvl4pPr>
            <a:lvl5pPr>
              <a:defRPr>
                <a:solidFill>
                  <a:srgbClr val="00609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a:xfrm>
            <a:off x="2628900" y="4767272"/>
            <a:ext cx="1600200" cy="274637"/>
          </a:xfrm>
          <a:prstGeom prst="rect">
            <a:avLst/>
          </a:prstGeom>
        </p:spPr>
        <p:txBody>
          <a:bodyPr/>
          <a:lstStyle>
            <a:lvl1pPr algn="ctr">
              <a:defRPr>
                <a:solidFill>
                  <a:schemeClr val="accent5">
                    <a:lumMod val="50000"/>
                  </a:schemeClr>
                </a:solidFill>
              </a:defRPr>
            </a:lvl1pPr>
          </a:lstStyle>
          <a:p>
            <a:pPr>
              <a:defRPr/>
            </a:pPr>
            <a:fld id="{C6F69E68-A1F7-A441-8DC9-1255D615ACC0}" type="slidenum">
              <a:rPr lang="en-US" smtClean="0"/>
              <a:pPr>
                <a:defRPr/>
              </a:pPr>
              <a:t>‹#›</a:t>
            </a:fld>
            <a:endParaRPr lang="en-US" dirty="0"/>
          </a:p>
        </p:txBody>
      </p:sp>
    </p:spTree>
    <p:extLst>
      <p:ext uri="{BB962C8B-B14F-4D97-AF65-F5344CB8AC3E}">
        <p14:creationId xmlns:p14="http://schemas.microsoft.com/office/powerpoint/2010/main" val="2274019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4964198" y="515946"/>
            <a:ext cx="1543050" cy="3579813"/>
          </a:xfrm>
          <a:prstGeom prst="rect">
            <a:avLst/>
          </a:prstGeom>
        </p:spPr>
        <p:txBody>
          <a:bodyPr vert="eaVert"/>
          <a:lstStyle>
            <a:lvl1pPr>
              <a:defRPr>
                <a:solidFill>
                  <a:srgbClr val="006096"/>
                </a:solidFill>
              </a:defRPr>
            </a:lvl1pPr>
          </a:lstStyle>
          <a:p>
            <a:r>
              <a:rPr lang="en-US" dirty="0"/>
              <a:t>Click to edit </a:t>
            </a:r>
            <a:br>
              <a:rPr lang="en-US" dirty="0"/>
            </a:br>
            <a:r>
              <a:rPr lang="en-US" dirty="0"/>
              <a:t>Master title style</a:t>
            </a:r>
          </a:p>
        </p:txBody>
      </p:sp>
      <p:sp>
        <p:nvSpPr>
          <p:cNvPr id="3" name="Vertical Text Placeholder 2"/>
          <p:cNvSpPr>
            <a:spLocks noGrp="1"/>
          </p:cNvSpPr>
          <p:nvPr>
            <p:ph type="body" orient="vert" idx="1"/>
          </p:nvPr>
        </p:nvSpPr>
        <p:spPr>
          <a:xfrm>
            <a:off x="342900" y="515946"/>
            <a:ext cx="4514850" cy="3579813"/>
          </a:xfrm>
          <a:prstGeom prst="rect">
            <a:avLst/>
          </a:prstGeom>
        </p:spPr>
        <p:txBody>
          <a:bodyPr vert="eaVert"/>
          <a:lstStyle>
            <a:lvl1pPr>
              <a:defRPr>
                <a:solidFill>
                  <a:srgbClr val="006096"/>
                </a:solidFill>
              </a:defRPr>
            </a:lvl1pPr>
            <a:lvl2pPr>
              <a:defRPr>
                <a:solidFill>
                  <a:srgbClr val="006096"/>
                </a:solidFill>
              </a:defRPr>
            </a:lvl2pPr>
            <a:lvl3pPr>
              <a:defRPr>
                <a:solidFill>
                  <a:srgbClr val="006096"/>
                </a:solidFill>
              </a:defRPr>
            </a:lvl3pPr>
            <a:lvl4pPr>
              <a:defRPr>
                <a:solidFill>
                  <a:srgbClr val="006096"/>
                </a:solidFill>
              </a:defRPr>
            </a:lvl4pPr>
            <a:lvl5pPr>
              <a:defRPr>
                <a:solidFill>
                  <a:srgbClr val="00609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a:xfrm>
            <a:off x="2514600" y="4767272"/>
            <a:ext cx="1600200" cy="274637"/>
          </a:xfrm>
          <a:prstGeom prst="rect">
            <a:avLst/>
          </a:prstGeom>
        </p:spPr>
        <p:txBody>
          <a:bodyPr/>
          <a:lstStyle>
            <a:lvl1pPr algn="ctr">
              <a:defRPr>
                <a:solidFill>
                  <a:schemeClr val="accent5">
                    <a:lumMod val="50000"/>
                  </a:schemeClr>
                </a:solidFill>
              </a:defRPr>
            </a:lvl1pPr>
          </a:lstStyle>
          <a:p>
            <a:pPr>
              <a:defRPr/>
            </a:pPr>
            <a:fld id="{8FD8FFC6-973B-2442-BCAF-B040FDE7B897}" type="slidenum">
              <a:rPr lang="en-US" smtClean="0"/>
              <a:pPr>
                <a:defRPr/>
              </a:pPr>
              <a:t>‹#›</a:t>
            </a:fld>
            <a:endParaRPr lang="en-US" dirty="0"/>
          </a:p>
        </p:txBody>
      </p:sp>
    </p:spTree>
    <p:extLst>
      <p:ext uri="{BB962C8B-B14F-4D97-AF65-F5344CB8AC3E}">
        <p14:creationId xmlns:p14="http://schemas.microsoft.com/office/powerpoint/2010/main" val="2556142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44E6B13-39B8-4D40-9CBD-E590BDBDE0D1}"/>
              </a:ext>
            </a:extLst>
          </p:cNvPr>
          <p:cNvSpPr>
            <a:spLocks noGrp="1"/>
          </p:cNvSpPr>
          <p:nvPr>
            <p:ph type="sldNum" sz="quarter" idx="10"/>
          </p:nvPr>
        </p:nvSpPr>
        <p:spPr>
          <a:xfrm>
            <a:off x="2628900" y="4767272"/>
            <a:ext cx="1600200" cy="274637"/>
          </a:xfrm>
          <a:prstGeom prst="rect">
            <a:avLst/>
          </a:prstGeom>
        </p:spPr>
        <p:txBody>
          <a:bodyPr/>
          <a:lstStyle>
            <a:lvl1pPr algn="ctr">
              <a:defRPr>
                <a:solidFill>
                  <a:srgbClr val="006096"/>
                </a:solidFill>
              </a:defRPr>
            </a:lvl1pPr>
          </a:lstStyle>
          <a:p>
            <a:pPr>
              <a:defRPr/>
            </a:pPr>
            <a:fld id="{67ED70C6-FDCB-5747-9A21-CEFC4DDC4D7F}" type="slidenum">
              <a:rPr lang="en-US" smtClean="0"/>
              <a:pPr>
                <a:defRPr/>
              </a:pPr>
              <a:t>‹#›</a:t>
            </a:fld>
            <a:endParaRPr lang="en-US" dirty="0"/>
          </a:p>
        </p:txBody>
      </p:sp>
      <p:sp>
        <p:nvSpPr>
          <p:cNvPr id="5" name="Title Placeholder 1">
            <a:extLst>
              <a:ext uri="{FF2B5EF4-FFF2-40B4-BE49-F238E27FC236}">
                <a16:creationId xmlns:a16="http://schemas.microsoft.com/office/drawing/2014/main" id="{7BC86925-5A9A-6740-9E5C-7BCBAD061A1D}"/>
              </a:ext>
            </a:extLst>
          </p:cNvPr>
          <p:cNvSpPr>
            <a:spLocks noGrp="1"/>
          </p:cNvSpPr>
          <p:nvPr>
            <p:ph type="title"/>
          </p:nvPr>
        </p:nvSpPr>
        <p:spPr bwMode="auto">
          <a:xfrm>
            <a:off x="342900" y="514350"/>
            <a:ext cx="61722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defRPr>
                <a:solidFill>
                  <a:srgbClr val="006096"/>
                </a:solidFill>
              </a:defRPr>
            </a:lvl1pPr>
          </a:lstStyle>
          <a:p>
            <a:pPr lvl="0"/>
            <a:r>
              <a:rPr lang="en-US" dirty="0"/>
              <a:t>Click to edit Master title style</a:t>
            </a:r>
          </a:p>
        </p:txBody>
      </p:sp>
      <p:sp>
        <p:nvSpPr>
          <p:cNvPr id="6" name="Text Placeholder 2">
            <a:extLst>
              <a:ext uri="{FF2B5EF4-FFF2-40B4-BE49-F238E27FC236}">
                <a16:creationId xmlns:a16="http://schemas.microsoft.com/office/drawing/2014/main" id="{47BFB1A0-763F-9649-80AF-54626BA9BE47}"/>
              </a:ext>
            </a:extLst>
          </p:cNvPr>
          <p:cNvSpPr>
            <a:spLocks noGrp="1"/>
          </p:cNvSpPr>
          <p:nvPr>
            <p:ph idx="1"/>
          </p:nvPr>
        </p:nvSpPr>
        <p:spPr bwMode="auto">
          <a:xfrm>
            <a:off x="342900" y="1543051"/>
            <a:ext cx="6172200" cy="2651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a:solidFill>
                  <a:srgbClr val="006096"/>
                </a:solidFill>
              </a:defRPr>
            </a:lvl1pPr>
            <a:lvl2pPr>
              <a:defRPr>
                <a:solidFill>
                  <a:srgbClr val="006096"/>
                </a:solidFill>
              </a:defRPr>
            </a:lvl2pPr>
            <a:lvl3pPr>
              <a:defRPr>
                <a:solidFill>
                  <a:srgbClr val="006096"/>
                </a:solidFill>
              </a:defRPr>
            </a:lvl3pPr>
            <a:lvl4pPr>
              <a:defRPr>
                <a:solidFill>
                  <a:srgbClr val="006096"/>
                </a:solidFill>
              </a:defRPr>
            </a:lvl4pPr>
            <a:lvl5pPr>
              <a:defRPr>
                <a:solidFill>
                  <a:srgbClr val="00609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018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514350"/>
            <a:ext cx="6172200" cy="742950"/>
          </a:xfrm>
          <a:prstGeom prst="rect">
            <a:avLst/>
          </a:prstGeom>
        </p:spPr>
        <p:txBody>
          <a:bodyPr/>
          <a:lstStyle>
            <a:lvl1pPr>
              <a:defRPr>
                <a:solidFill>
                  <a:srgbClr val="006096"/>
                </a:solidFill>
              </a:defRPr>
            </a:lvl1pPr>
          </a:lstStyle>
          <a:p>
            <a:r>
              <a:rPr lang="en-US" dirty="0"/>
              <a:t>Click to edit Master title style</a:t>
            </a:r>
          </a:p>
        </p:txBody>
      </p:sp>
      <p:sp>
        <p:nvSpPr>
          <p:cNvPr id="3" name="Content Placeholder 2"/>
          <p:cNvSpPr>
            <a:spLocks noGrp="1"/>
          </p:cNvSpPr>
          <p:nvPr>
            <p:ph idx="1"/>
          </p:nvPr>
        </p:nvSpPr>
        <p:spPr>
          <a:xfrm>
            <a:off x="342900" y="1543051"/>
            <a:ext cx="6172200" cy="2651125"/>
          </a:xfrm>
          <a:prstGeom prst="rect">
            <a:avLst/>
          </a:prstGeom>
        </p:spPr>
        <p:txBody>
          <a:bodyPr/>
          <a:lstStyle>
            <a:lvl1pPr>
              <a:defRPr>
                <a:solidFill>
                  <a:srgbClr val="006096"/>
                </a:solidFill>
              </a:defRPr>
            </a:lvl1pPr>
            <a:lvl2pPr>
              <a:defRPr>
                <a:solidFill>
                  <a:srgbClr val="006096"/>
                </a:solidFill>
              </a:defRPr>
            </a:lvl2pPr>
            <a:lvl3pPr>
              <a:defRPr>
                <a:solidFill>
                  <a:srgbClr val="006096"/>
                </a:solidFill>
              </a:defRPr>
            </a:lvl3pPr>
            <a:lvl4pPr>
              <a:defRPr>
                <a:solidFill>
                  <a:srgbClr val="006096"/>
                </a:solidFill>
              </a:defRPr>
            </a:lvl4pPr>
            <a:lvl5pPr>
              <a:defRPr>
                <a:solidFill>
                  <a:srgbClr val="00609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a:xfrm>
            <a:off x="2628900" y="4767272"/>
            <a:ext cx="1600200" cy="274637"/>
          </a:xfrm>
          <a:prstGeom prst="rect">
            <a:avLst/>
          </a:prstGeom>
        </p:spPr>
        <p:txBody>
          <a:bodyPr/>
          <a:lstStyle>
            <a:lvl1pPr algn="ctr">
              <a:defRPr>
                <a:solidFill>
                  <a:schemeClr val="accent5">
                    <a:lumMod val="50000"/>
                  </a:schemeClr>
                </a:solidFill>
              </a:defRPr>
            </a:lvl1pPr>
          </a:lstStyle>
          <a:p>
            <a:pPr>
              <a:defRPr/>
            </a:pPr>
            <a:fld id="{67ED70C6-FDCB-5747-9A21-CEFC4DDC4D7F}" type="slidenum">
              <a:rPr lang="en-US" smtClean="0"/>
              <a:pPr>
                <a:defRPr/>
              </a:pPr>
              <a:t>‹#›</a:t>
            </a:fld>
            <a:endParaRPr lang="en-US" dirty="0"/>
          </a:p>
        </p:txBody>
      </p:sp>
    </p:spTree>
    <p:extLst>
      <p:ext uri="{BB962C8B-B14F-4D97-AF65-F5344CB8AC3E}">
        <p14:creationId xmlns:p14="http://schemas.microsoft.com/office/powerpoint/2010/main" val="3836591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1735" y="2477691"/>
            <a:ext cx="5829300" cy="1021556"/>
          </a:xfrm>
          <a:prstGeom prst="rect">
            <a:avLst/>
          </a:prstGeom>
        </p:spPr>
        <p:txBody>
          <a:bodyPr anchor="t">
            <a:normAutofit/>
          </a:bodyPr>
          <a:lstStyle>
            <a:lvl1pPr algn="l">
              <a:defRPr sz="2400" b="1" cap="all">
                <a:solidFill>
                  <a:srgbClr val="006096"/>
                </a:solidFill>
              </a:defRPr>
            </a:lvl1pPr>
          </a:lstStyle>
          <a:p>
            <a:r>
              <a:rPr lang="en-US" dirty="0"/>
              <a:t>Click to edit Master title style</a:t>
            </a:r>
          </a:p>
        </p:txBody>
      </p:sp>
      <p:sp>
        <p:nvSpPr>
          <p:cNvPr id="3" name="Text Placeholder 2"/>
          <p:cNvSpPr>
            <a:spLocks noGrp="1"/>
          </p:cNvSpPr>
          <p:nvPr>
            <p:ph type="body" idx="1"/>
          </p:nvPr>
        </p:nvSpPr>
        <p:spPr>
          <a:xfrm>
            <a:off x="541735" y="1352550"/>
            <a:ext cx="5829300" cy="1125140"/>
          </a:xfrm>
          <a:prstGeom prst="rect">
            <a:avLst/>
          </a:prstGeom>
        </p:spPr>
        <p:txBody>
          <a:bodyPr anchor="b"/>
          <a:lstStyle>
            <a:lvl1pPr marL="0" indent="0">
              <a:buNone/>
              <a:defRPr sz="1500">
                <a:solidFill>
                  <a:schemeClr val="tx1">
                    <a:tint val="75000"/>
                  </a:schemeClr>
                </a:solidFill>
              </a:defRPr>
            </a:lvl1pPr>
            <a:lvl2pPr marL="342884" indent="0">
              <a:buNone/>
              <a:defRPr sz="1350">
                <a:solidFill>
                  <a:schemeClr val="tx1">
                    <a:tint val="75000"/>
                  </a:schemeClr>
                </a:solidFill>
              </a:defRPr>
            </a:lvl2pPr>
            <a:lvl3pPr marL="685766" indent="0">
              <a:buNone/>
              <a:defRPr sz="1200">
                <a:solidFill>
                  <a:schemeClr val="tx1">
                    <a:tint val="75000"/>
                  </a:schemeClr>
                </a:solidFill>
              </a:defRPr>
            </a:lvl3pPr>
            <a:lvl4pPr marL="1028649" indent="0">
              <a:buNone/>
              <a:defRPr sz="1050">
                <a:solidFill>
                  <a:schemeClr val="tx1">
                    <a:tint val="75000"/>
                  </a:schemeClr>
                </a:solidFill>
              </a:defRPr>
            </a:lvl4pPr>
            <a:lvl5pPr marL="1371532" indent="0">
              <a:buNone/>
              <a:defRPr sz="1050">
                <a:solidFill>
                  <a:schemeClr val="tx1">
                    <a:tint val="75000"/>
                  </a:schemeClr>
                </a:solidFill>
              </a:defRPr>
            </a:lvl5pPr>
            <a:lvl6pPr marL="1714415" indent="0">
              <a:buNone/>
              <a:defRPr sz="1050">
                <a:solidFill>
                  <a:schemeClr val="tx1">
                    <a:tint val="75000"/>
                  </a:schemeClr>
                </a:solidFill>
              </a:defRPr>
            </a:lvl6pPr>
            <a:lvl7pPr marL="2057297" indent="0">
              <a:buNone/>
              <a:defRPr sz="1050">
                <a:solidFill>
                  <a:schemeClr val="tx1">
                    <a:tint val="75000"/>
                  </a:schemeClr>
                </a:solidFill>
              </a:defRPr>
            </a:lvl7pPr>
            <a:lvl8pPr marL="2400180" indent="0">
              <a:buNone/>
              <a:defRPr sz="1050">
                <a:solidFill>
                  <a:schemeClr val="tx1">
                    <a:tint val="75000"/>
                  </a:schemeClr>
                </a:solidFill>
              </a:defRPr>
            </a:lvl8pPr>
            <a:lvl9pPr marL="2743064" indent="0">
              <a:buNone/>
              <a:defRPr sz="1050">
                <a:solidFill>
                  <a:schemeClr val="tx1">
                    <a:tint val="75000"/>
                  </a:schemeClr>
                </a:solidFill>
              </a:defRPr>
            </a:lvl9pPr>
          </a:lstStyle>
          <a:p>
            <a:pPr lvl="0"/>
            <a:r>
              <a:rPr lang="en-US" dirty="0"/>
              <a:t>Click to edit Master text styles</a:t>
            </a:r>
          </a:p>
        </p:txBody>
      </p:sp>
      <p:sp>
        <p:nvSpPr>
          <p:cNvPr id="4" name="Slide Number Placeholder 5"/>
          <p:cNvSpPr>
            <a:spLocks noGrp="1"/>
          </p:cNvSpPr>
          <p:nvPr>
            <p:ph type="sldNum" sz="quarter" idx="10"/>
          </p:nvPr>
        </p:nvSpPr>
        <p:spPr>
          <a:xfrm>
            <a:off x="2628900" y="4767272"/>
            <a:ext cx="1600200" cy="274637"/>
          </a:xfrm>
          <a:prstGeom prst="rect">
            <a:avLst/>
          </a:prstGeom>
        </p:spPr>
        <p:txBody>
          <a:bodyPr/>
          <a:lstStyle>
            <a:lvl1pPr algn="ctr">
              <a:defRPr>
                <a:solidFill>
                  <a:schemeClr val="accent5">
                    <a:lumMod val="50000"/>
                  </a:schemeClr>
                </a:solidFill>
              </a:defRPr>
            </a:lvl1pPr>
          </a:lstStyle>
          <a:p>
            <a:pPr>
              <a:defRPr/>
            </a:pPr>
            <a:fld id="{B8643EE7-E1E3-6A41-AED4-ADD0882BF97B}" type="slidenum">
              <a:rPr lang="en-US" smtClean="0"/>
              <a:pPr>
                <a:defRPr/>
              </a:pPr>
              <a:t>‹#›</a:t>
            </a:fld>
            <a:endParaRPr lang="en-US" dirty="0"/>
          </a:p>
        </p:txBody>
      </p:sp>
    </p:spTree>
    <p:extLst>
      <p:ext uri="{BB962C8B-B14F-4D97-AF65-F5344CB8AC3E}">
        <p14:creationId xmlns:p14="http://schemas.microsoft.com/office/powerpoint/2010/main" val="463186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514350"/>
            <a:ext cx="6172200" cy="742950"/>
          </a:xfrm>
          <a:prstGeom prst="rect">
            <a:avLst/>
          </a:prstGeom>
        </p:spPr>
        <p:txBody>
          <a:bodyPr/>
          <a:lstStyle>
            <a:lvl1pPr>
              <a:defRPr>
                <a:solidFill>
                  <a:srgbClr val="006096"/>
                </a:solidFill>
              </a:defRPr>
            </a:lvl1pPr>
          </a:lstStyle>
          <a:p>
            <a:r>
              <a:rPr lang="en-US" dirty="0"/>
              <a:t>Click to edit Master title style</a:t>
            </a:r>
          </a:p>
        </p:txBody>
      </p:sp>
      <p:sp>
        <p:nvSpPr>
          <p:cNvPr id="3" name="Content Placeholder 2"/>
          <p:cNvSpPr>
            <a:spLocks noGrp="1"/>
          </p:cNvSpPr>
          <p:nvPr>
            <p:ph sz="half" idx="1"/>
          </p:nvPr>
        </p:nvSpPr>
        <p:spPr>
          <a:xfrm>
            <a:off x="342900" y="1085851"/>
            <a:ext cx="3028950" cy="3108722"/>
          </a:xfrm>
          <a:prstGeom prst="rect">
            <a:avLst/>
          </a:prstGeom>
        </p:spPr>
        <p:txBody>
          <a:bodyPr/>
          <a:lstStyle>
            <a:lvl1pPr>
              <a:defRPr sz="2100">
                <a:solidFill>
                  <a:srgbClr val="006096"/>
                </a:solidFill>
              </a:defRPr>
            </a:lvl1pPr>
            <a:lvl2pPr>
              <a:defRPr sz="1800">
                <a:solidFill>
                  <a:srgbClr val="006096"/>
                </a:solidFill>
              </a:defRPr>
            </a:lvl2pPr>
            <a:lvl3pPr>
              <a:defRPr sz="1500">
                <a:solidFill>
                  <a:srgbClr val="006096"/>
                </a:solidFill>
              </a:defRPr>
            </a:lvl3pPr>
            <a:lvl4pPr>
              <a:defRPr sz="1350">
                <a:solidFill>
                  <a:srgbClr val="006096"/>
                </a:solidFill>
              </a:defRPr>
            </a:lvl4pPr>
            <a:lvl5pPr>
              <a:defRPr sz="1350">
                <a:solidFill>
                  <a:srgbClr val="006096"/>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486150" y="1085851"/>
            <a:ext cx="3028950" cy="3108722"/>
          </a:xfrm>
          <a:prstGeom prst="rect">
            <a:avLst/>
          </a:prstGeom>
        </p:spPr>
        <p:txBody>
          <a:bodyPr/>
          <a:lstStyle>
            <a:lvl1pPr>
              <a:defRPr sz="2100">
                <a:solidFill>
                  <a:srgbClr val="006096"/>
                </a:solidFill>
              </a:defRPr>
            </a:lvl1pPr>
            <a:lvl2pPr>
              <a:defRPr sz="1800">
                <a:solidFill>
                  <a:srgbClr val="006096"/>
                </a:solidFill>
              </a:defRPr>
            </a:lvl2pPr>
            <a:lvl3pPr>
              <a:defRPr sz="1500">
                <a:solidFill>
                  <a:srgbClr val="006096"/>
                </a:solidFill>
              </a:defRPr>
            </a:lvl3pPr>
            <a:lvl4pPr>
              <a:defRPr sz="1350">
                <a:solidFill>
                  <a:srgbClr val="006096"/>
                </a:solidFill>
              </a:defRPr>
            </a:lvl4pPr>
            <a:lvl5pPr>
              <a:defRPr sz="1350">
                <a:solidFill>
                  <a:srgbClr val="006096"/>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p:cNvSpPr>
            <a:spLocks noGrp="1"/>
          </p:cNvSpPr>
          <p:nvPr>
            <p:ph type="sldNum" sz="quarter" idx="10"/>
          </p:nvPr>
        </p:nvSpPr>
        <p:spPr>
          <a:xfrm>
            <a:off x="2628900" y="4767272"/>
            <a:ext cx="1600200" cy="274637"/>
          </a:xfrm>
          <a:prstGeom prst="rect">
            <a:avLst/>
          </a:prstGeom>
        </p:spPr>
        <p:txBody>
          <a:bodyPr/>
          <a:lstStyle>
            <a:lvl1pPr algn="ctr">
              <a:defRPr>
                <a:solidFill>
                  <a:schemeClr val="accent5">
                    <a:lumMod val="50000"/>
                  </a:schemeClr>
                </a:solidFill>
              </a:defRPr>
            </a:lvl1pPr>
          </a:lstStyle>
          <a:p>
            <a:pPr>
              <a:defRPr/>
            </a:pPr>
            <a:fld id="{2F8EF95E-660F-6F48-9B3C-B3F93E20ACE1}" type="slidenum">
              <a:rPr lang="en-US" smtClean="0"/>
              <a:pPr>
                <a:defRPr/>
              </a:pPr>
              <a:t>‹#›</a:t>
            </a:fld>
            <a:endParaRPr lang="en-US" dirty="0"/>
          </a:p>
        </p:txBody>
      </p:sp>
    </p:spTree>
    <p:extLst>
      <p:ext uri="{BB962C8B-B14F-4D97-AF65-F5344CB8AC3E}">
        <p14:creationId xmlns:p14="http://schemas.microsoft.com/office/powerpoint/2010/main" val="1264984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902" y="514350"/>
            <a:ext cx="3030141" cy="773906"/>
          </a:xfrm>
          <a:prstGeom prst="rect">
            <a:avLst/>
          </a:prstGeom>
        </p:spPr>
        <p:txBody>
          <a:bodyPr anchor="b"/>
          <a:lstStyle>
            <a:lvl1pPr marL="0" indent="0">
              <a:buNone/>
              <a:defRPr sz="1800" b="1">
                <a:solidFill>
                  <a:srgbClr val="006096"/>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342902" y="1288255"/>
            <a:ext cx="3030141" cy="2963466"/>
          </a:xfrm>
          <a:prstGeom prst="rect">
            <a:avLst/>
          </a:prstGeom>
        </p:spPr>
        <p:txBody>
          <a:bodyPr/>
          <a:lstStyle>
            <a:lvl1pPr>
              <a:defRPr sz="1800">
                <a:solidFill>
                  <a:srgbClr val="006096"/>
                </a:solidFill>
              </a:defRPr>
            </a:lvl1pPr>
            <a:lvl2pPr>
              <a:defRPr sz="1500">
                <a:solidFill>
                  <a:srgbClr val="006096"/>
                </a:solidFill>
              </a:defRPr>
            </a:lvl2pPr>
            <a:lvl3pPr>
              <a:defRPr sz="1350">
                <a:solidFill>
                  <a:srgbClr val="006096"/>
                </a:solidFill>
              </a:defRPr>
            </a:lvl3pPr>
            <a:lvl4pPr>
              <a:defRPr sz="1200">
                <a:solidFill>
                  <a:srgbClr val="006096"/>
                </a:solidFill>
              </a:defRPr>
            </a:lvl4pPr>
            <a:lvl5pPr>
              <a:defRPr sz="1200">
                <a:solidFill>
                  <a:srgbClr val="006096"/>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3483774" y="514350"/>
            <a:ext cx="3031331" cy="773906"/>
          </a:xfrm>
          <a:prstGeom prst="rect">
            <a:avLst/>
          </a:prstGeom>
        </p:spPr>
        <p:txBody>
          <a:bodyPr anchor="b"/>
          <a:lstStyle>
            <a:lvl1pPr marL="0" indent="0">
              <a:buNone/>
              <a:defRPr sz="1800" b="1">
                <a:solidFill>
                  <a:srgbClr val="006096"/>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3483774" y="1288255"/>
            <a:ext cx="3031331" cy="2963466"/>
          </a:xfrm>
          <a:prstGeom prst="rect">
            <a:avLst/>
          </a:prstGeom>
        </p:spPr>
        <p:txBody>
          <a:bodyPr/>
          <a:lstStyle>
            <a:lvl1pPr>
              <a:defRPr sz="1800">
                <a:solidFill>
                  <a:srgbClr val="006096"/>
                </a:solidFill>
              </a:defRPr>
            </a:lvl1pPr>
            <a:lvl2pPr>
              <a:defRPr sz="1500">
                <a:solidFill>
                  <a:srgbClr val="006096"/>
                </a:solidFill>
              </a:defRPr>
            </a:lvl2pPr>
            <a:lvl3pPr>
              <a:defRPr sz="1350">
                <a:solidFill>
                  <a:srgbClr val="006096"/>
                </a:solidFill>
              </a:defRPr>
            </a:lvl3pPr>
            <a:lvl4pPr>
              <a:defRPr sz="1200">
                <a:solidFill>
                  <a:srgbClr val="006096"/>
                </a:solidFill>
              </a:defRPr>
            </a:lvl4pPr>
            <a:lvl5pPr>
              <a:defRPr sz="1200">
                <a:solidFill>
                  <a:srgbClr val="006096"/>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8"/>
          <p:cNvSpPr>
            <a:spLocks noGrp="1"/>
          </p:cNvSpPr>
          <p:nvPr>
            <p:ph type="sldNum" sz="quarter" idx="10"/>
          </p:nvPr>
        </p:nvSpPr>
        <p:spPr>
          <a:xfrm>
            <a:off x="2628900" y="4767272"/>
            <a:ext cx="1600200" cy="274637"/>
          </a:xfrm>
          <a:prstGeom prst="rect">
            <a:avLst/>
          </a:prstGeom>
        </p:spPr>
        <p:txBody>
          <a:bodyPr/>
          <a:lstStyle>
            <a:lvl1pPr algn="ctr">
              <a:defRPr>
                <a:solidFill>
                  <a:schemeClr val="accent5">
                    <a:lumMod val="50000"/>
                  </a:schemeClr>
                </a:solidFill>
              </a:defRPr>
            </a:lvl1pPr>
          </a:lstStyle>
          <a:p>
            <a:pPr>
              <a:defRPr/>
            </a:pPr>
            <a:fld id="{57A9B1A9-890C-8B44-BE90-7CB4395EE4D3}" type="slidenum">
              <a:rPr lang="en-US" smtClean="0"/>
              <a:pPr>
                <a:defRPr/>
              </a:pPr>
              <a:t>‹#›</a:t>
            </a:fld>
            <a:endParaRPr lang="en-US" dirty="0"/>
          </a:p>
        </p:txBody>
      </p:sp>
    </p:spTree>
    <p:extLst>
      <p:ext uri="{BB962C8B-B14F-4D97-AF65-F5344CB8AC3E}">
        <p14:creationId xmlns:p14="http://schemas.microsoft.com/office/powerpoint/2010/main" val="418460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514350"/>
            <a:ext cx="6172200" cy="742950"/>
          </a:xfrm>
          <a:prstGeom prst="rect">
            <a:avLst/>
          </a:prstGeom>
        </p:spPr>
        <p:txBody>
          <a:bodyPr/>
          <a:lstStyle>
            <a:lvl1pPr>
              <a:defRPr>
                <a:solidFill>
                  <a:srgbClr val="006096"/>
                </a:solidFill>
              </a:defRPr>
            </a:lvl1pPr>
          </a:lstStyle>
          <a:p>
            <a:r>
              <a:rPr lang="en-US" dirty="0"/>
              <a:t>Click to edit Master title style</a:t>
            </a:r>
          </a:p>
        </p:txBody>
      </p:sp>
      <p:sp>
        <p:nvSpPr>
          <p:cNvPr id="3" name="Slide Number Placeholder 4"/>
          <p:cNvSpPr>
            <a:spLocks noGrp="1"/>
          </p:cNvSpPr>
          <p:nvPr>
            <p:ph type="sldNum" sz="quarter" idx="10"/>
          </p:nvPr>
        </p:nvSpPr>
        <p:spPr>
          <a:xfrm>
            <a:off x="2628900" y="4781559"/>
            <a:ext cx="1600200" cy="274637"/>
          </a:xfrm>
          <a:prstGeom prst="rect">
            <a:avLst/>
          </a:prstGeom>
        </p:spPr>
        <p:txBody>
          <a:bodyPr/>
          <a:lstStyle>
            <a:lvl1pPr algn="ctr">
              <a:defRPr>
                <a:solidFill>
                  <a:schemeClr val="accent5">
                    <a:lumMod val="50000"/>
                  </a:schemeClr>
                </a:solidFill>
              </a:defRPr>
            </a:lvl1pPr>
          </a:lstStyle>
          <a:p>
            <a:pPr>
              <a:defRPr/>
            </a:pPr>
            <a:fld id="{388F1A38-2662-714D-BA55-F0640804B748}" type="slidenum">
              <a:rPr lang="en-US" smtClean="0"/>
              <a:pPr>
                <a:defRPr/>
              </a:pPr>
              <a:t>‹#›</a:t>
            </a:fld>
            <a:endParaRPr lang="en-US" dirty="0"/>
          </a:p>
        </p:txBody>
      </p:sp>
    </p:spTree>
    <p:extLst>
      <p:ext uri="{BB962C8B-B14F-4D97-AF65-F5344CB8AC3E}">
        <p14:creationId xmlns:p14="http://schemas.microsoft.com/office/powerpoint/2010/main" val="2889544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a:xfrm>
            <a:off x="2511450" y="4767272"/>
            <a:ext cx="1600200" cy="274637"/>
          </a:xfrm>
          <a:prstGeom prst="rect">
            <a:avLst/>
          </a:prstGeom>
        </p:spPr>
        <p:txBody>
          <a:bodyPr/>
          <a:lstStyle>
            <a:lvl1pPr algn="ctr">
              <a:defRPr>
                <a:solidFill>
                  <a:schemeClr val="accent5">
                    <a:lumMod val="50000"/>
                  </a:schemeClr>
                </a:solidFill>
              </a:defRPr>
            </a:lvl1pPr>
          </a:lstStyle>
          <a:p>
            <a:pPr>
              <a:defRPr/>
            </a:pPr>
            <a:fld id="{D5524B65-BD56-BC42-A8D4-F7B262BC0E77}" type="slidenum">
              <a:rPr lang="en-US" smtClean="0"/>
              <a:pPr>
                <a:defRPr/>
              </a:pPr>
              <a:t>‹#›</a:t>
            </a:fld>
            <a:endParaRPr lang="en-US" dirty="0"/>
          </a:p>
        </p:txBody>
      </p:sp>
    </p:spTree>
    <p:extLst>
      <p:ext uri="{BB962C8B-B14F-4D97-AF65-F5344CB8AC3E}">
        <p14:creationId xmlns:p14="http://schemas.microsoft.com/office/powerpoint/2010/main" val="424603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905" y="501411"/>
            <a:ext cx="2256235" cy="871538"/>
          </a:xfrm>
          <a:prstGeom prst="rect">
            <a:avLst/>
          </a:prstGeom>
        </p:spPr>
        <p:txBody>
          <a:bodyPr anchor="b"/>
          <a:lstStyle>
            <a:lvl1pPr algn="l">
              <a:defRPr sz="1500" b="1">
                <a:solidFill>
                  <a:srgbClr val="006096"/>
                </a:solidFill>
              </a:defRPr>
            </a:lvl1pPr>
          </a:lstStyle>
          <a:p>
            <a:r>
              <a:rPr lang="en-US" dirty="0"/>
              <a:t>Click to edit Master title style</a:t>
            </a:r>
          </a:p>
        </p:txBody>
      </p:sp>
      <p:sp>
        <p:nvSpPr>
          <p:cNvPr id="3" name="Content Placeholder 2"/>
          <p:cNvSpPr>
            <a:spLocks noGrp="1"/>
          </p:cNvSpPr>
          <p:nvPr>
            <p:ph idx="1"/>
          </p:nvPr>
        </p:nvSpPr>
        <p:spPr>
          <a:xfrm>
            <a:off x="2681291" y="514358"/>
            <a:ext cx="3833813" cy="3581401"/>
          </a:xfrm>
          <a:prstGeom prst="rect">
            <a:avLst/>
          </a:prstGeom>
        </p:spPr>
        <p:txBody>
          <a:bodyPr/>
          <a:lstStyle>
            <a:lvl1pPr>
              <a:defRPr sz="2400">
                <a:solidFill>
                  <a:srgbClr val="006096"/>
                </a:solidFill>
              </a:defRPr>
            </a:lvl1pPr>
            <a:lvl2pPr>
              <a:defRPr sz="2100">
                <a:solidFill>
                  <a:srgbClr val="006096"/>
                </a:solidFill>
              </a:defRPr>
            </a:lvl2pPr>
            <a:lvl3pPr>
              <a:defRPr sz="1800">
                <a:solidFill>
                  <a:srgbClr val="006096"/>
                </a:solidFill>
              </a:defRPr>
            </a:lvl3pPr>
            <a:lvl4pPr>
              <a:defRPr sz="1500">
                <a:solidFill>
                  <a:srgbClr val="006096"/>
                </a:solidFill>
              </a:defRPr>
            </a:lvl4pPr>
            <a:lvl5pPr>
              <a:defRPr sz="1500">
                <a:solidFill>
                  <a:srgbClr val="006096"/>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5" y="1504950"/>
            <a:ext cx="2256235" cy="2590800"/>
          </a:xfrm>
          <a:prstGeom prst="rect">
            <a:avLst/>
          </a:prstGeom>
        </p:spPr>
        <p:txBody>
          <a:bodyPr/>
          <a:lstStyle>
            <a:lvl1pPr marL="0" indent="0">
              <a:buNone/>
              <a:defRPr sz="1050">
                <a:solidFill>
                  <a:srgbClr val="006096"/>
                </a:solidFill>
              </a:defRPr>
            </a:lvl1pPr>
            <a:lvl2pPr marL="342884" indent="0">
              <a:buNone/>
              <a:defRPr sz="900"/>
            </a:lvl2pPr>
            <a:lvl3pPr marL="685766" indent="0">
              <a:buNone/>
              <a:defRPr sz="750"/>
            </a:lvl3pPr>
            <a:lvl4pPr marL="1028649"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4" indent="0">
              <a:buNone/>
              <a:defRPr sz="675"/>
            </a:lvl9pPr>
          </a:lstStyle>
          <a:p>
            <a:pPr lvl="0"/>
            <a:r>
              <a:rPr lang="en-US" dirty="0"/>
              <a:t>Click to edit Master text styles</a:t>
            </a:r>
          </a:p>
        </p:txBody>
      </p:sp>
      <p:sp>
        <p:nvSpPr>
          <p:cNvPr id="5" name="Slide Number Placeholder 6"/>
          <p:cNvSpPr>
            <a:spLocks noGrp="1"/>
          </p:cNvSpPr>
          <p:nvPr>
            <p:ph type="sldNum" sz="quarter" idx="10"/>
          </p:nvPr>
        </p:nvSpPr>
        <p:spPr>
          <a:xfrm>
            <a:off x="2672999" y="4767272"/>
            <a:ext cx="1600200" cy="274637"/>
          </a:xfrm>
          <a:prstGeom prst="rect">
            <a:avLst/>
          </a:prstGeom>
        </p:spPr>
        <p:txBody>
          <a:bodyPr/>
          <a:lstStyle>
            <a:lvl1pPr algn="ctr">
              <a:defRPr>
                <a:solidFill>
                  <a:schemeClr val="accent5">
                    <a:lumMod val="50000"/>
                  </a:schemeClr>
                </a:solidFill>
              </a:defRPr>
            </a:lvl1pPr>
          </a:lstStyle>
          <a:p>
            <a:pPr>
              <a:defRPr/>
            </a:pPr>
            <a:fld id="{0C045864-67DE-844A-AC03-EBD93572A568}" type="slidenum">
              <a:rPr lang="en-US" smtClean="0"/>
              <a:pPr>
                <a:defRPr/>
              </a:pPr>
              <a:t>‹#›</a:t>
            </a:fld>
            <a:endParaRPr lang="en-US" dirty="0"/>
          </a:p>
        </p:txBody>
      </p:sp>
    </p:spTree>
    <p:extLst>
      <p:ext uri="{BB962C8B-B14F-4D97-AF65-F5344CB8AC3E}">
        <p14:creationId xmlns:p14="http://schemas.microsoft.com/office/powerpoint/2010/main" val="2971630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DF9DA6D-F7E2-B140-9CC9-B05B13746E49}"/>
              </a:ext>
            </a:extLst>
          </p:cNvPr>
          <p:cNvSpPr>
            <a:spLocks noGrp="1"/>
          </p:cNvSpPr>
          <p:nvPr>
            <p:ph type="title"/>
          </p:nvPr>
        </p:nvSpPr>
        <p:spPr bwMode="auto">
          <a:xfrm>
            <a:off x="342900" y="590550"/>
            <a:ext cx="61722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 name="Text Placeholder 2">
            <a:extLst>
              <a:ext uri="{FF2B5EF4-FFF2-40B4-BE49-F238E27FC236}">
                <a16:creationId xmlns:a16="http://schemas.microsoft.com/office/drawing/2014/main" id="{BD7B3572-B2F7-8540-88ED-83EBB8D79007}"/>
              </a:ext>
            </a:extLst>
          </p:cNvPr>
          <p:cNvSpPr>
            <a:spLocks noGrp="1"/>
          </p:cNvSpPr>
          <p:nvPr>
            <p:ph type="body" idx="1"/>
          </p:nvPr>
        </p:nvSpPr>
        <p:spPr bwMode="auto">
          <a:xfrm>
            <a:off x="342900" y="1619259"/>
            <a:ext cx="6172200" cy="2651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880"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Lst>
  <p:hf hdr="0" ftr="0" dt="0"/>
  <p:txStyles>
    <p:titleStyle>
      <a:lvl1pPr algn="ctr" defTabSz="342884" rtl="0" eaLnBrk="0" fontAlgn="base" hangingPunct="0">
        <a:spcBef>
          <a:spcPct val="0"/>
        </a:spcBef>
        <a:spcAft>
          <a:spcPct val="0"/>
        </a:spcAft>
        <a:defRPr sz="2400" kern="1200">
          <a:solidFill>
            <a:schemeClr val="bg1"/>
          </a:solidFill>
          <a:latin typeface="Calibri"/>
          <a:ea typeface="Geneva" pitchFamily="-65" charset="-128"/>
          <a:cs typeface="Calibri"/>
        </a:defRPr>
      </a:lvl1pPr>
      <a:lvl2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2pPr>
      <a:lvl3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3pPr>
      <a:lvl4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4pPr>
      <a:lvl5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5pPr>
      <a:lvl6pPr marL="342884"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6pPr>
      <a:lvl7pPr marL="685766"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7pPr>
      <a:lvl8pPr marL="1028649"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8pPr>
      <a:lvl9pPr marL="1371532"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9pPr>
    </p:titleStyle>
    <p:bodyStyle>
      <a:lvl1pPr marL="257162" indent="-257162" algn="l" defTabSz="342884" rtl="0" eaLnBrk="0" fontAlgn="base" hangingPunct="0">
        <a:spcBef>
          <a:spcPct val="20000"/>
        </a:spcBef>
        <a:spcAft>
          <a:spcPct val="0"/>
        </a:spcAft>
        <a:buFont typeface="Arial" charset="0"/>
        <a:buChar char="•"/>
        <a:defRPr kern="1200">
          <a:solidFill>
            <a:schemeClr val="bg1"/>
          </a:solidFill>
          <a:latin typeface="Calibri"/>
          <a:ea typeface="Geneva" pitchFamily="-65" charset="-128"/>
          <a:cs typeface="Calibri"/>
        </a:defRPr>
      </a:lvl1pPr>
      <a:lvl2pPr marL="557185" indent="-214303" algn="l" defTabSz="342884" rtl="0" eaLnBrk="0" fontAlgn="base" hangingPunct="0">
        <a:spcBef>
          <a:spcPct val="20000"/>
        </a:spcBef>
        <a:spcAft>
          <a:spcPct val="0"/>
        </a:spcAft>
        <a:buFont typeface="Arial" charset="0"/>
        <a:buChar char="–"/>
        <a:defRPr kern="1200">
          <a:solidFill>
            <a:schemeClr val="bg1"/>
          </a:solidFill>
          <a:latin typeface="Calibri"/>
          <a:ea typeface="Geneva" pitchFamily="-65" charset="-128"/>
          <a:cs typeface="Calibri"/>
        </a:defRPr>
      </a:lvl2pPr>
      <a:lvl3pPr marL="857207" indent="-171441" algn="l" defTabSz="342884" rtl="0" eaLnBrk="0" fontAlgn="base" hangingPunct="0">
        <a:spcBef>
          <a:spcPct val="20000"/>
        </a:spcBef>
        <a:spcAft>
          <a:spcPct val="0"/>
        </a:spcAft>
        <a:buFont typeface="Arial" charset="0"/>
        <a:buChar char="•"/>
        <a:defRPr kern="1200">
          <a:solidFill>
            <a:schemeClr val="bg1"/>
          </a:solidFill>
          <a:latin typeface="Calibri"/>
          <a:ea typeface="ヒラギノ角ゴ Pro W3" charset="-128"/>
          <a:cs typeface="Calibri"/>
        </a:defRPr>
      </a:lvl3pPr>
      <a:lvl4pPr marL="1200090" indent="-171441" algn="l" defTabSz="342884" rtl="0" eaLnBrk="0" fontAlgn="base" hangingPunct="0">
        <a:spcBef>
          <a:spcPct val="20000"/>
        </a:spcBef>
        <a:spcAft>
          <a:spcPct val="0"/>
        </a:spcAft>
        <a:buFont typeface="Arial" charset="0"/>
        <a:buChar char="–"/>
        <a:defRPr kern="1200">
          <a:solidFill>
            <a:schemeClr val="bg1"/>
          </a:solidFill>
          <a:latin typeface="Calibri"/>
          <a:ea typeface="ヒラギノ角ゴ Pro W3" charset="-128"/>
          <a:cs typeface="Calibri"/>
        </a:defRPr>
      </a:lvl4pPr>
      <a:lvl5pPr marL="1542973" indent="-171441" algn="l" defTabSz="342884" rtl="0" eaLnBrk="0" fontAlgn="base" hangingPunct="0">
        <a:spcBef>
          <a:spcPct val="20000"/>
        </a:spcBef>
        <a:spcAft>
          <a:spcPct val="0"/>
        </a:spcAft>
        <a:buFont typeface="Arial" charset="0"/>
        <a:buChar char="»"/>
        <a:defRPr kern="1200">
          <a:solidFill>
            <a:schemeClr val="tx2"/>
          </a:solidFill>
          <a:latin typeface="Calibri"/>
          <a:ea typeface="ヒラギノ角ゴ Pro W3" charset="-128"/>
          <a:cs typeface="Calibri"/>
        </a:defRPr>
      </a:lvl5pPr>
      <a:lvl6pPr marL="1885856" indent="-171441" algn="l" defTabSz="342884" rtl="0" eaLnBrk="1" latinLnBrk="0" hangingPunct="1">
        <a:spcBef>
          <a:spcPct val="20000"/>
        </a:spcBef>
        <a:buFont typeface="Arial"/>
        <a:buChar char="•"/>
        <a:defRPr sz="1500" kern="1200">
          <a:solidFill>
            <a:schemeClr val="tx1"/>
          </a:solidFill>
          <a:latin typeface="+mn-lt"/>
          <a:ea typeface="+mn-ea"/>
          <a:cs typeface="+mn-cs"/>
        </a:defRPr>
      </a:lvl6pPr>
      <a:lvl7pPr marL="2228739" indent="-171441" algn="l" defTabSz="342884" rtl="0" eaLnBrk="1" latinLnBrk="0" hangingPunct="1">
        <a:spcBef>
          <a:spcPct val="20000"/>
        </a:spcBef>
        <a:buFont typeface="Arial"/>
        <a:buChar char="•"/>
        <a:defRPr sz="1500" kern="1200">
          <a:solidFill>
            <a:schemeClr val="tx1"/>
          </a:solidFill>
          <a:latin typeface="+mn-lt"/>
          <a:ea typeface="+mn-ea"/>
          <a:cs typeface="+mn-cs"/>
        </a:defRPr>
      </a:lvl7pPr>
      <a:lvl8pPr marL="2571621" indent="-171441" algn="l" defTabSz="342884" rtl="0" eaLnBrk="1" latinLnBrk="0" hangingPunct="1">
        <a:spcBef>
          <a:spcPct val="20000"/>
        </a:spcBef>
        <a:buFont typeface="Arial"/>
        <a:buChar char="•"/>
        <a:defRPr sz="1500" kern="1200">
          <a:solidFill>
            <a:schemeClr val="tx1"/>
          </a:solidFill>
          <a:latin typeface="+mn-lt"/>
          <a:ea typeface="+mn-ea"/>
          <a:cs typeface="+mn-cs"/>
        </a:defRPr>
      </a:lvl8pPr>
      <a:lvl9pPr marL="2914505" indent="-171441" algn="l" defTabSz="34288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4" rtl="0" eaLnBrk="1" latinLnBrk="0" hangingPunct="1">
        <a:defRPr sz="1350" kern="1200">
          <a:solidFill>
            <a:schemeClr val="tx1"/>
          </a:solidFill>
          <a:latin typeface="+mn-lt"/>
          <a:ea typeface="+mn-ea"/>
          <a:cs typeface="+mn-cs"/>
        </a:defRPr>
      </a:lvl1pPr>
      <a:lvl2pPr marL="342884" algn="l" defTabSz="342884" rtl="0" eaLnBrk="1" latinLnBrk="0" hangingPunct="1">
        <a:defRPr sz="1350" kern="1200">
          <a:solidFill>
            <a:schemeClr val="tx1"/>
          </a:solidFill>
          <a:latin typeface="+mn-lt"/>
          <a:ea typeface="+mn-ea"/>
          <a:cs typeface="+mn-cs"/>
        </a:defRPr>
      </a:lvl2pPr>
      <a:lvl3pPr marL="685766" algn="l" defTabSz="342884" rtl="0" eaLnBrk="1" latinLnBrk="0" hangingPunct="1">
        <a:defRPr sz="1350" kern="1200">
          <a:solidFill>
            <a:schemeClr val="tx1"/>
          </a:solidFill>
          <a:latin typeface="+mn-lt"/>
          <a:ea typeface="+mn-ea"/>
          <a:cs typeface="+mn-cs"/>
        </a:defRPr>
      </a:lvl3pPr>
      <a:lvl4pPr marL="1028649" algn="l" defTabSz="342884" rtl="0" eaLnBrk="1" latinLnBrk="0" hangingPunct="1">
        <a:defRPr sz="1350" kern="1200">
          <a:solidFill>
            <a:schemeClr val="tx1"/>
          </a:solidFill>
          <a:latin typeface="+mn-lt"/>
          <a:ea typeface="+mn-ea"/>
          <a:cs typeface="+mn-cs"/>
        </a:defRPr>
      </a:lvl4pPr>
      <a:lvl5pPr marL="1371532" algn="l" defTabSz="342884" rtl="0" eaLnBrk="1" latinLnBrk="0" hangingPunct="1">
        <a:defRPr sz="1350" kern="1200">
          <a:solidFill>
            <a:schemeClr val="tx1"/>
          </a:solidFill>
          <a:latin typeface="+mn-lt"/>
          <a:ea typeface="+mn-ea"/>
          <a:cs typeface="+mn-cs"/>
        </a:defRPr>
      </a:lvl5pPr>
      <a:lvl6pPr marL="1714415" algn="l" defTabSz="342884" rtl="0" eaLnBrk="1" latinLnBrk="0" hangingPunct="1">
        <a:defRPr sz="1350" kern="1200">
          <a:solidFill>
            <a:schemeClr val="tx1"/>
          </a:solidFill>
          <a:latin typeface="+mn-lt"/>
          <a:ea typeface="+mn-ea"/>
          <a:cs typeface="+mn-cs"/>
        </a:defRPr>
      </a:lvl6pPr>
      <a:lvl7pPr marL="2057297" algn="l" defTabSz="342884" rtl="0" eaLnBrk="1" latinLnBrk="0" hangingPunct="1">
        <a:defRPr sz="1350" kern="1200">
          <a:solidFill>
            <a:schemeClr val="tx1"/>
          </a:solidFill>
          <a:latin typeface="+mn-lt"/>
          <a:ea typeface="+mn-ea"/>
          <a:cs typeface="+mn-cs"/>
        </a:defRPr>
      </a:lvl7pPr>
      <a:lvl8pPr marL="2400180" algn="l" defTabSz="342884" rtl="0" eaLnBrk="1" latinLnBrk="0" hangingPunct="1">
        <a:defRPr sz="1350" kern="1200">
          <a:solidFill>
            <a:schemeClr val="tx1"/>
          </a:solidFill>
          <a:latin typeface="+mn-lt"/>
          <a:ea typeface="+mn-ea"/>
          <a:cs typeface="+mn-cs"/>
        </a:defRPr>
      </a:lvl8pPr>
      <a:lvl9pPr marL="2743064" algn="l" defTabSz="342884"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toraycma.com/file_viewer.php?id=4459" TargetMode="External"/><Relationship Id="rId2" Type="http://schemas.openxmlformats.org/officeDocument/2006/relationships/hyperlink" Target="http://www.astm.org/Standards/D6507.ht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8CD052-60C5-E84C-AA7A-65B42BF58190}"/>
              </a:ext>
            </a:extLst>
          </p:cNvPr>
          <p:cNvSpPr>
            <a:spLocks noGrp="1"/>
          </p:cNvSpPr>
          <p:nvPr>
            <p:ph sz="quarter" idx="11"/>
          </p:nvPr>
        </p:nvSpPr>
        <p:spPr>
          <a:xfrm>
            <a:off x="272605" y="531496"/>
            <a:ext cx="6374511" cy="800100"/>
          </a:xfrm>
        </p:spPr>
        <p:txBody>
          <a:bodyPr/>
          <a:lstStyle/>
          <a:p>
            <a:r>
              <a:rPr lang="en-US" dirty="0" smtClean="0"/>
              <a:t>MSEG610 Experimental Mechanics of Composites</a:t>
            </a:r>
          </a:p>
          <a:p>
            <a:r>
              <a:rPr lang="en-US" sz="2100" dirty="0"/>
              <a:t>Lab 1: Panel Lay-up and Quality Testing</a:t>
            </a:r>
          </a:p>
        </p:txBody>
      </p:sp>
      <p:sp>
        <p:nvSpPr>
          <p:cNvPr id="3" name="Content Placeholder 2">
            <a:extLst>
              <a:ext uri="{FF2B5EF4-FFF2-40B4-BE49-F238E27FC236}">
                <a16:creationId xmlns:a16="http://schemas.microsoft.com/office/drawing/2014/main" id="{F4440261-5C78-2249-8238-305AEA812034}"/>
              </a:ext>
            </a:extLst>
          </p:cNvPr>
          <p:cNvSpPr>
            <a:spLocks noGrp="1"/>
          </p:cNvSpPr>
          <p:nvPr>
            <p:ph sz="quarter" idx="12"/>
          </p:nvPr>
        </p:nvSpPr>
        <p:spPr>
          <a:xfrm>
            <a:off x="1030985" y="1504950"/>
            <a:ext cx="4857750" cy="1697355"/>
          </a:xfrm>
        </p:spPr>
        <p:txBody>
          <a:bodyPr/>
          <a:lstStyle/>
          <a:p>
            <a:r>
              <a:rPr lang="en-US" sz="1650" dirty="0">
                <a:solidFill>
                  <a:schemeClr val="bg1"/>
                </a:solidFill>
              </a:rPr>
              <a:t>Zachary Swain</a:t>
            </a:r>
          </a:p>
          <a:p>
            <a:endParaRPr lang="en-US" sz="750" dirty="0">
              <a:solidFill>
                <a:schemeClr val="bg1"/>
              </a:solidFill>
            </a:endParaRPr>
          </a:p>
          <a:p>
            <a:r>
              <a:rPr lang="en-US" u="sng" dirty="0" smtClean="0">
                <a:solidFill>
                  <a:schemeClr val="bg1"/>
                </a:solidFill>
              </a:rPr>
              <a:t>Group Members</a:t>
            </a:r>
          </a:p>
          <a:p>
            <a:r>
              <a:rPr lang="en-US" dirty="0" err="1">
                <a:solidFill>
                  <a:schemeClr val="bg1"/>
                </a:solidFill>
              </a:rPr>
              <a:t>Chunyan</a:t>
            </a:r>
            <a:r>
              <a:rPr lang="en-US" dirty="0">
                <a:solidFill>
                  <a:schemeClr val="bg1"/>
                </a:solidFill>
              </a:rPr>
              <a:t> </a:t>
            </a:r>
            <a:r>
              <a:rPr lang="en-US" dirty="0" smtClean="0">
                <a:solidFill>
                  <a:schemeClr val="bg1"/>
                </a:solidFill>
              </a:rPr>
              <a:t>Zhang</a:t>
            </a:r>
          </a:p>
          <a:p>
            <a:r>
              <a:rPr lang="en-US" dirty="0" smtClean="0">
                <a:solidFill>
                  <a:schemeClr val="bg1"/>
                </a:solidFill>
              </a:rPr>
              <a:t>Evan </a:t>
            </a:r>
            <a:r>
              <a:rPr lang="en-US" dirty="0" err="1" smtClean="0">
                <a:solidFill>
                  <a:schemeClr val="bg1"/>
                </a:solidFill>
              </a:rPr>
              <a:t>Minnigh</a:t>
            </a:r>
            <a:endParaRPr lang="en-US" dirty="0" smtClean="0">
              <a:solidFill>
                <a:schemeClr val="bg1"/>
              </a:solidFill>
            </a:endParaRPr>
          </a:p>
          <a:p>
            <a:r>
              <a:rPr lang="en-US" dirty="0" smtClean="0">
                <a:solidFill>
                  <a:schemeClr val="bg1"/>
                </a:solidFill>
              </a:rPr>
              <a:t>Jerome </a:t>
            </a:r>
            <a:r>
              <a:rPr lang="en-US" dirty="0" err="1" smtClean="0">
                <a:solidFill>
                  <a:schemeClr val="bg1"/>
                </a:solidFill>
              </a:rPr>
              <a:t>Premkumar</a:t>
            </a:r>
            <a:endParaRPr lang="en-US" dirty="0" smtClean="0">
              <a:solidFill>
                <a:schemeClr val="bg1"/>
              </a:solidFill>
            </a:endParaRPr>
          </a:p>
          <a:p>
            <a:r>
              <a:rPr lang="en-US" dirty="0" smtClean="0">
                <a:solidFill>
                  <a:schemeClr val="bg1"/>
                </a:solidFill>
              </a:rPr>
              <a:t>Casey Busch</a:t>
            </a:r>
            <a:endParaRPr lang="en-US" dirty="0">
              <a:solidFill>
                <a:schemeClr val="bg1"/>
              </a:solidFill>
            </a:endParaRPr>
          </a:p>
        </p:txBody>
      </p:sp>
      <p:sp>
        <p:nvSpPr>
          <p:cNvPr id="4" name="TextBox 3"/>
          <p:cNvSpPr txBox="1"/>
          <p:nvPr/>
        </p:nvSpPr>
        <p:spPr>
          <a:xfrm>
            <a:off x="1097660" y="3867150"/>
            <a:ext cx="4724400" cy="646331"/>
          </a:xfrm>
          <a:prstGeom prst="rect">
            <a:avLst/>
          </a:prstGeom>
          <a:noFill/>
        </p:spPr>
        <p:txBody>
          <a:bodyPr wrap="square" rtlCol="0">
            <a:spAutoFit/>
          </a:bodyPr>
          <a:lstStyle/>
          <a:p>
            <a:pPr algn="ctr"/>
            <a:r>
              <a:rPr lang="en-US" dirty="0" smtClean="0">
                <a:solidFill>
                  <a:schemeClr val="bg1"/>
                </a:solidFill>
              </a:rPr>
              <a:t>Lab Dates: Feb. 22, 27 2019</a:t>
            </a:r>
            <a:endParaRPr lang="en-US" dirty="0">
              <a:solidFill>
                <a:schemeClr val="bg1"/>
              </a:solidFill>
            </a:endParaRPr>
          </a:p>
          <a:p>
            <a:pPr algn="ctr"/>
            <a:r>
              <a:rPr lang="en-US" dirty="0" smtClean="0">
                <a:solidFill>
                  <a:schemeClr val="bg1"/>
                </a:solidFill>
              </a:rPr>
              <a:t>Date Submitted: March 8 2019 </a:t>
            </a:r>
            <a:endParaRPr lang="en-US" dirty="0">
              <a:solidFill>
                <a:schemeClr val="bg1"/>
              </a:solidFill>
            </a:endParaRPr>
          </a:p>
        </p:txBody>
      </p:sp>
    </p:spTree>
    <p:extLst>
      <p:ext uri="{BB962C8B-B14F-4D97-AF65-F5344CB8AC3E}">
        <p14:creationId xmlns:p14="http://schemas.microsoft.com/office/powerpoint/2010/main" val="32163312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67ED70C6-FDCB-5747-9A21-CEFC4DDC4D7F}" type="slidenum">
              <a:rPr lang="en-US" smtClean="0"/>
              <a:pPr>
                <a:defRPr/>
              </a:pPr>
              <a:t>9</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763231"/>
            <a:ext cx="5029200" cy="3594539"/>
          </a:xfrm>
        </p:spPr>
      </p:pic>
      <p:sp>
        <p:nvSpPr>
          <p:cNvPr id="3" name="Title 2"/>
          <p:cNvSpPr>
            <a:spLocks noGrp="1"/>
          </p:cNvSpPr>
          <p:nvPr>
            <p:ph type="title"/>
          </p:nvPr>
        </p:nvSpPr>
        <p:spPr>
          <a:xfrm>
            <a:off x="342900" y="285750"/>
            <a:ext cx="6172200" cy="742950"/>
          </a:xfrm>
        </p:spPr>
        <p:txBody>
          <a:bodyPr/>
          <a:lstStyle/>
          <a:p>
            <a:r>
              <a:rPr lang="en-US" i="1" dirty="0" smtClean="0"/>
              <a:t>C-scan Results</a:t>
            </a:r>
            <a:endParaRPr lang="en-US" i="1" dirty="0"/>
          </a:p>
        </p:txBody>
      </p:sp>
      <p:sp>
        <p:nvSpPr>
          <p:cNvPr id="6" name="TextBox 5"/>
          <p:cNvSpPr txBox="1"/>
          <p:nvPr/>
        </p:nvSpPr>
        <p:spPr>
          <a:xfrm>
            <a:off x="2743200" y="4331689"/>
            <a:ext cx="1371600" cy="230832"/>
          </a:xfrm>
          <a:prstGeom prst="rect">
            <a:avLst/>
          </a:prstGeom>
          <a:noFill/>
        </p:spPr>
        <p:txBody>
          <a:bodyPr wrap="square" rtlCol="0">
            <a:spAutoFit/>
          </a:bodyPr>
          <a:lstStyle/>
          <a:p>
            <a:pPr algn="ctr"/>
            <a:r>
              <a:rPr lang="en-US" sz="900" dirty="0" smtClean="0"/>
              <a:t>Fig. </a:t>
            </a:r>
            <a:r>
              <a:rPr lang="en-US" sz="900" dirty="0" smtClean="0"/>
              <a:t>6</a:t>
            </a:r>
            <a:endParaRPr lang="en-US" sz="900" dirty="0"/>
          </a:p>
        </p:txBody>
      </p:sp>
    </p:spTree>
    <p:extLst>
      <p:ext uri="{BB962C8B-B14F-4D97-AF65-F5344CB8AC3E}">
        <p14:creationId xmlns:p14="http://schemas.microsoft.com/office/powerpoint/2010/main" val="1320832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136" y="742950"/>
            <a:ext cx="5040264" cy="3588739"/>
          </a:xfrm>
          <a:prstGeom prst="rect">
            <a:avLst/>
          </a:prstGeom>
        </p:spPr>
      </p:pic>
      <p:sp>
        <p:nvSpPr>
          <p:cNvPr id="2" name="Slide Number Placeholder 1"/>
          <p:cNvSpPr>
            <a:spLocks noGrp="1"/>
          </p:cNvSpPr>
          <p:nvPr>
            <p:ph type="sldNum" sz="quarter" idx="10"/>
          </p:nvPr>
        </p:nvSpPr>
        <p:spPr/>
        <p:txBody>
          <a:bodyPr/>
          <a:lstStyle/>
          <a:p>
            <a:pPr>
              <a:defRPr/>
            </a:pPr>
            <a:fld id="{67ED70C6-FDCB-5747-9A21-CEFC4DDC4D7F}" type="slidenum">
              <a:rPr lang="en-US" smtClean="0"/>
              <a:pPr>
                <a:defRPr/>
              </a:pPr>
              <a:t>10</a:t>
            </a:fld>
            <a:endParaRPr lang="en-US" dirty="0"/>
          </a:p>
        </p:txBody>
      </p:sp>
      <p:sp>
        <p:nvSpPr>
          <p:cNvPr id="3" name="Title 2"/>
          <p:cNvSpPr>
            <a:spLocks noGrp="1"/>
          </p:cNvSpPr>
          <p:nvPr>
            <p:ph type="title"/>
          </p:nvPr>
        </p:nvSpPr>
        <p:spPr>
          <a:xfrm>
            <a:off x="342899" y="285750"/>
            <a:ext cx="6172200" cy="742950"/>
          </a:xfrm>
        </p:spPr>
        <p:txBody>
          <a:bodyPr/>
          <a:lstStyle/>
          <a:p>
            <a:r>
              <a:rPr lang="en-US" i="1" dirty="0" smtClean="0"/>
              <a:t>C-scan Results - </a:t>
            </a:r>
            <a:r>
              <a:rPr lang="en-US" i="1" dirty="0" err="1" smtClean="0"/>
              <a:t>SMARTree</a:t>
            </a:r>
            <a:endParaRPr lang="en-US" i="1"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900" y="2195698"/>
            <a:ext cx="1435100" cy="595240"/>
          </a:xfrm>
          <a:prstGeom prst="rect">
            <a:avLst/>
          </a:prstGeom>
        </p:spPr>
      </p:pic>
      <p:sp>
        <p:nvSpPr>
          <p:cNvPr id="6" name="TextBox 5"/>
          <p:cNvSpPr txBox="1"/>
          <p:nvPr/>
        </p:nvSpPr>
        <p:spPr>
          <a:xfrm>
            <a:off x="2743200" y="4331689"/>
            <a:ext cx="1371600" cy="230832"/>
          </a:xfrm>
          <a:prstGeom prst="rect">
            <a:avLst/>
          </a:prstGeom>
          <a:noFill/>
        </p:spPr>
        <p:txBody>
          <a:bodyPr wrap="square" rtlCol="0">
            <a:spAutoFit/>
          </a:bodyPr>
          <a:lstStyle/>
          <a:p>
            <a:pPr algn="ctr"/>
            <a:r>
              <a:rPr lang="en-US" sz="900" dirty="0" smtClean="0"/>
              <a:t>Fig. </a:t>
            </a:r>
            <a:r>
              <a:rPr lang="en-US" sz="900" dirty="0"/>
              <a:t>7</a:t>
            </a:r>
            <a:endParaRPr lang="en-US" sz="900" dirty="0"/>
          </a:p>
        </p:txBody>
      </p:sp>
      <p:sp>
        <p:nvSpPr>
          <p:cNvPr id="8" name="Oval 7"/>
          <p:cNvSpPr/>
          <p:nvPr/>
        </p:nvSpPr>
        <p:spPr>
          <a:xfrm>
            <a:off x="5403849" y="2452651"/>
            <a:ext cx="1371600" cy="381000"/>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Content Placeholder 3"/>
          <p:cNvSpPr txBox="1">
            <a:spLocks/>
          </p:cNvSpPr>
          <p:nvPr/>
        </p:nvSpPr>
        <p:spPr bwMode="auto">
          <a:xfrm>
            <a:off x="5486400" y="3003958"/>
            <a:ext cx="1466851" cy="9620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57162" indent="-257162" algn="l" defTabSz="342884" rtl="0" eaLnBrk="0" fontAlgn="base" hangingPunct="0">
              <a:spcBef>
                <a:spcPct val="20000"/>
              </a:spcBef>
              <a:spcAft>
                <a:spcPct val="0"/>
              </a:spcAft>
              <a:buFont typeface="Arial" charset="0"/>
              <a:buChar char="•"/>
              <a:defRPr kern="1200">
                <a:solidFill>
                  <a:srgbClr val="006096"/>
                </a:solidFill>
                <a:latin typeface="Calibri"/>
                <a:ea typeface="Geneva" pitchFamily="-65" charset="-128"/>
                <a:cs typeface="Calibri"/>
              </a:defRPr>
            </a:lvl1pPr>
            <a:lvl2pPr marL="557185" indent="-214303" algn="l" defTabSz="342884" rtl="0" eaLnBrk="0" fontAlgn="base" hangingPunct="0">
              <a:spcBef>
                <a:spcPct val="20000"/>
              </a:spcBef>
              <a:spcAft>
                <a:spcPct val="0"/>
              </a:spcAft>
              <a:buFont typeface="Arial" charset="0"/>
              <a:buChar char="–"/>
              <a:defRPr kern="1200">
                <a:solidFill>
                  <a:srgbClr val="006096"/>
                </a:solidFill>
                <a:latin typeface="Calibri"/>
                <a:ea typeface="Geneva" pitchFamily="-65" charset="-128"/>
                <a:cs typeface="Calibri"/>
              </a:defRPr>
            </a:lvl2pPr>
            <a:lvl3pPr marL="857207" indent="-171441" algn="l" defTabSz="342884" rtl="0" eaLnBrk="0" fontAlgn="base" hangingPunct="0">
              <a:spcBef>
                <a:spcPct val="20000"/>
              </a:spcBef>
              <a:spcAft>
                <a:spcPct val="0"/>
              </a:spcAft>
              <a:buFont typeface="Arial" charset="0"/>
              <a:buChar char="•"/>
              <a:defRPr kern="1200">
                <a:solidFill>
                  <a:srgbClr val="006096"/>
                </a:solidFill>
                <a:latin typeface="Calibri"/>
                <a:ea typeface="ヒラギノ角ゴ Pro W3" charset="-128"/>
                <a:cs typeface="Calibri"/>
              </a:defRPr>
            </a:lvl3pPr>
            <a:lvl4pPr marL="1200090" indent="-171441" algn="l" defTabSz="342884" rtl="0" eaLnBrk="0" fontAlgn="base" hangingPunct="0">
              <a:spcBef>
                <a:spcPct val="20000"/>
              </a:spcBef>
              <a:spcAft>
                <a:spcPct val="0"/>
              </a:spcAft>
              <a:buFont typeface="Arial" charset="0"/>
              <a:buChar char="–"/>
              <a:defRPr kern="1200">
                <a:solidFill>
                  <a:srgbClr val="006096"/>
                </a:solidFill>
                <a:latin typeface="Calibri"/>
                <a:ea typeface="ヒラギノ角ゴ Pro W3" charset="-128"/>
                <a:cs typeface="Calibri"/>
              </a:defRPr>
            </a:lvl4pPr>
            <a:lvl5pPr marL="1542973" indent="-171441" algn="l" defTabSz="342884" rtl="0" eaLnBrk="0" fontAlgn="base" hangingPunct="0">
              <a:spcBef>
                <a:spcPct val="20000"/>
              </a:spcBef>
              <a:spcAft>
                <a:spcPct val="0"/>
              </a:spcAft>
              <a:buFont typeface="Arial" charset="0"/>
              <a:buChar char="»"/>
              <a:defRPr kern="1200">
                <a:solidFill>
                  <a:srgbClr val="006096"/>
                </a:solidFill>
                <a:latin typeface="Calibri"/>
                <a:ea typeface="ヒラギノ角ゴ Pro W3" charset="-128"/>
                <a:cs typeface="Calibri"/>
              </a:defRPr>
            </a:lvl5pPr>
            <a:lvl6pPr marL="1885856" indent="-171441" algn="l" defTabSz="342884" rtl="0" eaLnBrk="1" latinLnBrk="0" hangingPunct="1">
              <a:spcBef>
                <a:spcPct val="20000"/>
              </a:spcBef>
              <a:buFont typeface="Arial"/>
              <a:buChar char="•"/>
              <a:defRPr sz="1500" kern="1200">
                <a:solidFill>
                  <a:schemeClr val="tx1"/>
                </a:solidFill>
                <a:latin typeface="+mn-lt"/>
                <a:ea typeface="+mn-ea"/>
                <a:cs typeface="+mn-cs"/>
              </a:defRPr>
            </a:lvl6pPr>
            <a:lvl7pPr marL="2228739" indent="-171441" algn="l" defTabSz="342884" rtl="0" eaLnBrk="1" latinLnBrk="0" hangingPunct="1">
              <a:spcBef>
                <a:spcPct val="20000"/>
              </a:spcBef>
              <a:buFont typeface="Arial"/>
              <a:buChar char="•"/>
              <a:defRPr sz="1500" kern="1200">
                <a:solidFill>
                  <a:schemeClr val="tx1"/>
                </a:solidFill>
                <a:latin typeface="+mn-lt"/>
                <a:ea typeface="+mn-ea"/>
                <a:cs typeface="+mn-cs"/>
              </a:defRPr>
            </a:lvl7pPr>
            <a:lvl8pPr marL="2571621" indent="-171441" algn="l" defTabSz="342884" rtl="0" eaLnBrk="1" latinLnBrk="0" hangingPunct="1">
              <a:spcBef>
                <a:spcPct val="20000"/>
              </a:spcBef>
              <a:buFont typeface="Arial"/>
              <a:buChar char="•"/>
              <a:defRPr sz="1500" kern="1200">
                <a:solidFill>
                  <a:schemeClr val="tx1"/>
                </a:solidFill>
                <a:latin typeface="+mn-lt"/>
                <a:ea typeface="+mn-ea"/>
                <a:cs typeface="+mn-cs"/>
              </a:defRPr>
            </a:lvl8pPr>
            <a:lvl9pPr marL="2914505" indent="-171441" algn="l" defTabSz="342884"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charset="0"/>
              <a:buNone/>
            </a:pPr>
            <a:r>
              <a:rPr lang="en-US" sz="1050" dirty="0" smtClean="0"/>
              <a:t>Important to note going forward for subsequent lab testing; certainly may influence tensile response etc.</a:t>
            </a:r>
            <a:endParaRPr lang="en-US" sz="1050" dirty="0"/>
          </a:p>
        </p:txBody>
      </p:sp>
      <p:cxnSp>
        <p:nvCxnSpPr>
          <p:cNvPr id="16" name="Straight Arrow Connector 15"/>
          <p:cNvCxnSpPr/>
          <p:nvPr/>
        </p:nvCxnSpPr>
        <p:spPr>
          <a:xfrm flipV="1">
            <a:off x="6089649" y="2876550"/>
            <a:ext cx="0" cy="18235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068571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67ED70C6-FDCB-5747-9A21-CEFC4DDC4D7F}" type="slidenum">
              <a:rPr lang="en-US" smtClean="0"/>
              <a:pPr>
                <a:defRPr/>
              </a:pPr>
              <a:t>11</a:t>
            </a:fld>
            <a:endParaRPr lang="en-US" dirty="0"/>
          </a:p>
        </p:txBody>
      </p:sp>
      <p:sp>
        <p:nvSpPr>
          <p:cNvPr id="5" name="Title 2"/>
          <p:cNvSpPr>
            <a:spLocks noGrp="1"/>
          </p:cNvSpPr>
          <p:nvPr>
            <p:ph type="title"/>
          </p:nvPr>
        </p:nvSpPr>
        <p:spPr>
          <a:xfrm>
            <a:off x="342900" y="285750"/>
            <a:ext cx="6172200" cy="742950"/>
          </a:xfrm>
        </p:spPr>
        <p:txBody>
          <a:bodyPr/>
          <a:lstStyle/>
          <a:p>
            <a:r>
              <a:rPr lang="en-US" i="1" dirty="0" smtClean="0"/>
              <a:t>Sample Prep</a:t>
            </a:r>
            <a:endParaRPr lang="en-US" i="1" dirty="0"/>
          </a:p>
        </p:txBody>
      </p:sp>
      <p:sp>
        <p:nvSpPr>
          <p:cNvPr id="6" name="Content Placeholder 3"/>
          <p:cNvSpPr>
            <a:spLocks noGrp="1"/>
          </p:cNvSpPr>
          <p:nvPr>
            <p:ph idx="1"/>
          </p:nvPr>
        </p:nvSpPr>
        <p:spPr>
          <a:xfrm>
            <a:off x="342898" y="1352550"/>
            <a:ext cx="5243345" cy="3295649"/>
          </a:xfrm>
        </p:spPr>
        <p:txBody>
          <a:bodyPr/>
          <a:lstStyle/>
          <a:p>
            <a:r>
              <a:rPr lang="en-US" dirty="0" smtClean="0"/>
              <a:t>Next, a small section of the panel was machined from the specimen to prepare for microscopy analysis. This machined sample was then placed into a holder to produce a cross-section as demonstrated in Fig. 8, and encased in resin. The hardened, resin-encased sample is shown in Fig. 9. </a:t>
            </a:r>
          </a:p>
          <a:p>
            <a:pPr marL="0" indent="0">
              <a:buNone/>
            </a:pPr>
            <a:endParaRPr lang="en-US" sz="1600"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6243" y="1028700"/>
            <a:ext cx="1271755" cy="154535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6245" y="2800350"/>
            <a:ext cx="1271755" cy="1471749"/>
          </a:xfrm>
          <a:prstGeom prst="rect">
            <a:avLst/>
          </a:prstGeom>
        </p:spPr>
      </p:pic>
      <p:sp>
        <p:nvSpPr>
          <p:cNvPr id="9" name="TextBox 8"/>
          <p:cNvSpPr txBox="1"/>
          <p:nvPr/>
        </p:nvSpPr>
        <p:spPr>
          <a:xfrm>
            <a:off x="5536320" y="2526733"/>
            <a:ext cx="1371600" cy="230832"/>
          </a:xfrm>
          <a:prstGeom prst="rect">
            <a:avLst/>
          </a:prstGeom>
          <a:noFill/>
        </p:spPr>
        <p:txBody>
          <a:bodyPr wrap="square" rtlCol="0">
            <a:spAutoFit/>
          </a:bodyPr>
          <a:lstStyle/>
          <a:p>
            <a:pPr algn="ctr"/>
            <a:r>
              <a:rPr lang="en-US" sz="900" dirty="0" smtClean="0"/>
              <a:t>Fig. </a:t>
            </a:r>
            <a:r>
              <a:rPr lang="en-US" sz="900" dirty="0" smtClean="0"/>
              <a:t>8</a:t>
            </a:r>
            <a:endParaRPr lang="en-US" sz="900" dirty="0"/>
          </a:p>
        </p:txBody>
      </p:sp>
      <p:sp>
        <p:nvSpPr>
          <p:cNvPr id="10" name="TextBox 9"/>
          <p:cNvSpPr txBox="1"/>
          <p:nvPr/>
        </p:nvSpPr>
        <p:spPr>
          <a:xfrm>
            <a:off x="5536320" y="4229697"/>
            <a:ext cx="1371600" cy="230832"/>
          </a:xfrm>
          <a:prstGeom prst="rect">
            <a:avLst/>
          </a:prstGeom>
          <a:noFill/>
        </p:spPr>
        <p:txBody>
          <a:bodyPr wrap="square" rtlCol="0">
            <a:spAutoFit/>
          </a:bodyPr>
          <a:lstStyle/>
          <a:p>
            <a:pPr algn="ctr"/>
            <a:r>
              <a:rPr lang="en-US" sz="900" dirty="0" smtClean="0"/>
              <a:t>Fig. </a:t>
            </a:r>
            <a:r>
              <a:rPr lang="en-US" sz="900" dirty="0" smtClean="0"/>
              <a:t>9</a:t>
            </a:r>
            <a:endParaRPr lang="en-US" sz="900" dirty="0"/>
          </a:p>
        </p:txBody>
      </p:sp>
    </p:spTree>
    <p:extLst>
      <p:ext uri="{BB962C8B-B14F-4D97-AF65-F5344CB8AC3E}">
        <p14:creationId xmlns:p14="http://schemas.microsoft.com/office/powerpoint/2010/main" val="1566619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67ED70C6-FDCB-5747-9A21-CEFC4DDC4D7F}" type="slidenum">
              <a:rPr lang="en-US" smtClean="0"/>
              <a:pPr>
                <a:defRPr/>
              </a:pPr>
              <a:t>12</a:t>
            </a:fld>
            <a:endParaRPr lang="en-US" dirty="0"/>
          </a:p>
        </p:txBody>
      </p:sp>
      <p:sp>
        <p:nvSpPr>
          <p:cNvPr id="4" name="Content Placeholder 3"/>
          <p:cNvSpPr>
            <a:spLocks noGrp="1"/>
          </p:cNvSpPr>
          <p:nvPr>
            <p:ph idx="1"/>
          </p:nvPr>
        </p:nvSpPr>
        <p:spPr>
          <a:xfrm>
            <a:off x="342900" y="1200150"/>
            <a:ext cx="4646178" cy="3165476"/>
          </a:xfrm>
        </p:spPr>
        <p:txBody>
          <a:bodyPr/>
          <a:lstStyle/>
          <a:p>
            <a:r>
              <a:rPr lang="en-US" dirty="0" smtClean="0"/>
              <a:t>The hardened sample was then loaded into the Buehler AutoMet 250 Grinder-Polisher to begin wet sanding and polishing. The sample was incrementally sanded and then polished using solution of Aluminum Oxide particles of known size, incrementing the size of the abrasive smaller and smaller to achieve a cleaner surface. This process is pictured in Fig. 10. </a:t>
            </a:r>
            <a:endParaRPr lang="en-US" dirty="0"/>
          </a:p>
        </p:txBody>
      </p:sp>
      <p:sp>
        <p:nvSpPr>
          <p:cNvPr id="5" name="Title 2"/>
          <p:cNvSpPr txBox="1">
            <a:spLocks/>
          </p:cNvSpPr>
          <p:nvPr/>
        </p:nvSpPr>
        <p:spPr bwMode="auto">
          <a:xfrm>
            <a:off x="342900" y="285750"/>
            <a:ext cx="61722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342884" rtl="0" eaLnBrk="0" fontAlgn="base" hangingPunct="0">
              <a:spcBef>
                <a:spcPct val="0"/>
              </a:spcBef>
              <a:spcAft>
                <a:spcPct val="0"/>
              </a:spcAft>
              <a:defRPr sz="2400" kern="1200">
                <a:solidFill>
                  <a:srgbClr val="006096"/>
                </a:solidFill>
                <a:latin typeface="Calibri"/>
                <a:ea typeface="Geneva" pitchFamily="-65" charset="-128"/>
                <a:cs typeface="Calibri"/>
              </a:defRPr>
            </a:lvl1pPr>
            <a:lvl2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2pPr>
            <a:lvl3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3pPr>
            <a:lvl4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4pPr>
            <a:lvl5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5pPr>
            <a:lvl6pPr marL="342884"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6pPr>
            <a:lvl7pPr marL="685766"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7pPr>
            <a:lvl8pPr marL="1028649"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8pPr>
            <a:lvl9pPr marL="1371532"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9pPr>
          </a:lstStyle>
          <a:p>
            <a:r>
              <a:rPr lang="en-US" i="1" smtClean="0"/>
              <a:t>Sample Prep</a:t>
            </a:r>
            <a:endParaRPr lang="en-US" i="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9078" y="1354782"/>
            <a:ext cx="1868922" cy="2377851"/>
          </a:xfrm>
          <a:prstGeom prst="rect">
            <a:avLst/>
          </a:prstGeom>
        </p:spPr>
      </p:pic>
      <p:sp>
        <p:nvSpPr>
          <p:cNvPr id="7" name="TextBox 6"/>
          <p:cNvSpPr txBox="1"/>
          <p:nvPr/>
        </p:nvSpPr>
        <p:spPr>
          <a:xfrm>
            <a:off x="5237739" y="3732573"/>
            <a:ext cx="1371600" cy="230832"/>
          </a:xfrm>
          <a:prstGeom prst="rect">
            <a:avLst/>
          </a:prstGeom>
          <a:noFill/>
        </p:spPr>
        <p:txBody>
          <a:bodyPr wrap="square" rtlCol="0">
            <a:spAutoFit/>
          </a:bodyPr>
          <a:lstStyle/>
          <a:p>
            <a:pPr algn="ctr"/>
            <a:r>
              <a:rPr lang="en-US" sz="900" dirty="0" smtClean="0"/>
              <a:t>Fig. </a:t>
            </a:r>
            <a:r>
              <a:rPr lang="en-US" sz="900" dirty="0" smtClean="0"/>
              <a:t>10</a:t>
            </a:r>
            <a:endParaRPr lang="en-US" sz="900" dirty="0"/>
          </a:p>
        </p:txBody>
      </p:sp>
    </p:spTree>
    <p:extLst>
      <p:ext uri="{BB962C8B-B14F-4D97-AF65-F5344CB8AC3E}">
        <p14:creationId xmlns:p14="http://schemas.microsoft.com/office/powerpoint/2010/main" val="2775790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67ED70C6-FDCB-5747-9A21-CEFC4DDC4D7F}" type="slidenum">
              <a:rPr lang="en-US" smtClean="0"/>
              <a:pPr>
                <a:defRPr/>
              </a:pPr>
              <a:t>13</a:t>
            </a:fld>
            <a:endParaRPr lang="en-US" dirty="0"/>
          </a:p>
        </p:txBody>
      </p:sp>
      <p:sp>
        <p:nvSpPr>
          <p:cNvPr id="4" name="Content Placeholder 3"/>
          <p:cNvSpPr>
            <a:spLocks noGrp="1"/>
          </p:cNvSpPr>
          <p:nvPr>
            <p:ph idx="1"/>
          </p:nvPr>
        </p:nvSpPr>
        <p:spPr>
          <a:xfrm>
            <a:off x="342900" y="1028700"/>
            <a:ext cx="6172200" cy="3448050"/>
          </a:xfrm>
        </p:spPr>
        <p:txBody>
          <a:bodyPr/>
          <a:lstStyle/>
          <a:p>
            <a:r>
              <a:rPr lang="en-US" dirty="0" smtClean="0"/>
              <a:t>After the sample was suitably polished, it was imaged under a Keyence VK-X200 confocal laser microscope. The polished sample cross-section was imaged at 20x and 50x magnification. These images are shown in Fig. 11 and 12, respectively. </a:t>
            </a:r>
          </a:p>
          <a:p>
            <a:r>
              <a:rPr lang="en-US" dirty="0" err="1" smtClean="0"/>
              <a:t>SMARTee</a:t>
            </a:r>
            <a:r>
              <a:rPr lang="en-US" dirty="0" smtClean="0"/>
              <a:t> software suite was utilized for image analysis on both images to determine the fiber volume fraction of the panel. It is important to note that since it is a </a:t>
            </a:r>
            <a:r>
              <a:rPr lang="en-US" dirty="0"/>
              <a:t>[</a:t>
            </a:r>
            <a:r>
              <a:rPr lang="en-US" dirty="0" smtClean="0"/>
              <a:t>0/90]</a:t>
            </a:r>
            <a:r>
              <a:rPr lang="en-US" baseline="-25000" dirty="0" smtClean="0"/>
              <a:t>2S</a:t>
            </a:r>
            <a:r>
              <a:rPr lang="en-US" dirty="0" smtClean="0"/>
              <a:t> panel, only the layers that have been machined orthogonal to their fiber orientation can be analyzed for fiber volume fraction. </a:t>
            </a:r>
            <a:r>
              <a:rPr lang="en-US" dirty="0" err="1" smtClean="0"/>
              <a:t>SMARTree</a:t>
            </a:r>
            <a:r>
              <a:rPr lang="en-US" dirty="0" smtClean="0"/>
              <a:t> image analysis for a quick, approximate FVF and void fraction are displayed in Fig. 13 and Fig. 14, respectively.</a:t>
            </a:r>
          </a:p>
          <a:p>
            <a:endParaRPr lang="en-US" dirty="0"/>
          </a:p>
        </p:txBody>
      </p:sp>
      <p:sp>
        <p:nvSpPr>
          <p:cNvPr id="5" name="Title 2"/>
          <p:cNvSpPr txBox="1">
            <a:spLocks/>
          </p:cNvSpPr>
          <p:nvPr/>
        </p:nvSpPr>
        <p:spPr bwMode="auto">
          <a:xfrm>
            <a:off x="342900" y="285750"/>
            <a:ext cx="61722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342884" rtl="0" eaLnBrk="0" fontAlgn="base" hangingPunct="0">
              <a:spcBef>
                <a:spcPct val="0"/>
              </a:spcBef>
              <a:spcAft>
                <a:spcPct val="0"/>
              </a:spcAft>
              <a:defRPr sz="2400" kern="1200">
                <a:solidFill>
                  <a:srgbClr val="006096"/>
                </a:solidFill>
                <a:latin typeface="Calibri"/>
                <a:ea typeface="Geneva" pitchFamily="-65" charset="-128"/>
                <a:cs typeface="Calibri"/>
              </a:defRPr>
            </a:lvl1pPr>
            <a:lvl2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2pPr>
            <a:lvl3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3pPr>
            <a:lvl4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4pPr>
            <a:lvl5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5pPr>
            <a:lvl6pPr marL="342884"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6pPr>
            <a:lvl7pPr marL="685766"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7pPr>
            <a:lvl8pPr marL="1028649"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8pPr>
            <a:lvl9pPr marL="1371532"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9pPr>
          </a:lstStyle>
          <a:p>
            <a:r>
              <a:rPr lang="en-US" i="1" dirty="0" smtClean="0"/>
              <a:t>Microscopy</a:t>
            </a:r>
            <a:endParaRPr lang="en-US" i="1" dirty="0"/>
          </a:p>
        </p:txBody>
      </p:sp>
    </p:spTree>
    <p:extLst>
      <p:ext uri="{BB962C8B-B14F-4D97-AF65-F5344CB8AC3E}">
        <p14:creationId xmlns:p14="http://schemas.microsoft.com/office/powerpoint/2010/main" val="649489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67ED70C6-FDCB-5747-9A21-CEFC4DDC4D7F}" type="slidenum">
              <a:rPr lang="en-US" smtClean="0"/>
              <a:pPr>
                <a:defRPr/>
              </a:pPr>
              <a:t>14</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900" y="819150"/>
            <a:ext cx="3672988" cy="35052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5302" y="819151"/>
            <a:ext cx="2013222" cy="3505200"/>
          </a:xfrm>
          <a:prstGeom prst="rect">
            <a:avLst/>
          </a:prstGeom>
        </p:spPr>
      </p:pic>
      <p:sp>
        <p:nvSpPr>
          <p:cNvPr id="7" name="Title 2"/>
          <p:cNvSpPr txBox="1">
            <a:spLocks/>
          </p:cNvSpPr>
          <p:nvPr/>
        </p:nvSpPr>
        <p:spPr bwMode="auto">
          <a:xfrm>
            <a:off x="342900" y="285750"/>
            <a:ext cx="61722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342884" rtl="0" eaLnBrk="0" fontAlgn="base" hangingPunct="0">
              <a:spcBef>
                <a:spcPct val="0"/>
              </a:spcBef>
              <a:spcAft>
                <a:spcPct val="0"/>
              </a:spcAft>
              <a:defRPr sz="2400" kern="1200">
                <a:solidFill>
                  <a:srgbClr val="006096"/>
                </a:solidFill>
                <a:latin typeface="Calibri"/>
                <a:ea typeface="Geneva" pitchFamily="-65" charset="-128"/>
                <a:cs typeface="Calibri"/>
              </a:defRPr>
            </a:lvl1pPr>
            <a:lvl2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2pPr>
            <a:lvl3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3pPr>
            <a:lvl4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4pPr>
            <a:lvl5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5pPr>
            <a:lvl6pPr marL="342884"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6pPr>
            <a:lvl7pPr marL="685766"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7pPr>
            <a:lvl8pPr marL="1028649"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8pPr>
            <a:lvl9pPr marL="1371532"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9pPr>
          </a:lstStyle>
          <a:p>
            <a:r>
              <a:rPr lang="en-US" i="1" dirty="0" smtClean="0"/>
              <a:t>Microscopy</a:t>
            </a:r>
            <a:endParaRPr lang="en-US" i="1" dirty="0"/>
          </a:p>
        </p:txBody>
      </p:sp>
      <p:sp>
        <p:nvSpPr>
          <p:cNvPr id="8" name="TextBox 7"/>
          <p:cNvSpPr txBox="1"/>
          <p:nvPr/>
        </p:nvSpPr>
        <p:spPr>
          <a:xfrm>
            <a:off x="1493594" y="4314979"/>
            <a:ext cx="1371600" cy="230832"/>
          </a:xfrm>
          <a:prstGeom prst="rect">
            <a:avLst/>
          </a:prstGeom>
          <a:noFill/>
        </p:spPr>
        <p:txBody>
          <a:bodyPr wrap="square" rtlCol="0">
            <a:spAutoFit/>
          </a:bodyPr>
          <a:lstStyle/>
          <a:p>
            <a:pPr algn="ctr"/>
            <a:r>
              <a:rPr lang="en-US" sz="900" dirty="0" smtClean="0"/>
              <a:t>Fig. </a:t>
            </a:r>
            <a:r>
              <a:rPr lang="en-US" sz="900" dirty="0" smtClean="0"/>
              <a:t>11</a:t>
            </a:r>
            <a:endParaRPr lang="en-US" sz="900" dirty="0"/>
          </a:p>
        </p:txBody>
      </p:sp>
      <p:sp>
        <p:nvSpPr>
          <p:cNvPr id="9" name="TextBox 8"/>
          <p:cNvSpPr txBox="1"/>
          <p:nvPr/>
        </p:nvSpPr>
        <p:spPr>
          <a:xfrm>
            <a:off x="4786113" y="4310115"/>
            <a:ext cx="1371600" cy="230832"/>
          </a:xfrm>
          <a:prstGeom prst="rect">
            <a:avLst/>
          </a:prstGeom>
          <a:noFill/>
        </p:spPr>
        <p:txBody>
          <a:bodyPr wrap="square" rtlCol="0">
            <a:spAutoFit/>
          </a:bodyPr>
          <a:lstStyle/>
          <a:p>
            <a:pPr algn="ctr"/>
            <a:r>
              <a:rPr lang="en-US" sz="900" dirty="0" smtClean="0"/>
              <a:t>Fig. </a:t>
            </a:r>
            <a:r>
              <a:rPr lang="en-US" sz="900" dirty="0" smtClean="0"/>
              <a:t>12</a:t>
            </a:r>
            <a:endParaRPr lang="en-US" sz="900" dirty="0"/>
          </a:p>
        </p:txBody>
      </p:sp>
    </p:spTree>
    <p:extLst>
      <p:ext uri="{BB962C8B-B14F-4D97-AF65-F5344CB8AC3E}">
        <p14:creationId xmlns:p14="http://schemas.microsoft.com/office/powerpoint/2010/main" val="634865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67ED70C6-FDCB-5747-9A21-CEFC4DDC4D7F}" type="slidenum">
              <a:rPr lang="en-US" smtClean="0"/>
              <a:pPr>
                <a:defRPr/>
              </a:pPr>
              <a:t>15</a:t>
            </a:fld>
            <a:endParaRPr lang="en-US" dirty="0"/>
          </a:p>
        </p:txBody>
      </p:sp>
      <p:sp>
        <p:nvSpPr>
          <p:cNvPr id="5" name="Title 2"/>
          <p:cNvSpPr txBox="1">
            <a:spLocks/>
          </p:cNvSpPr>
          <p:nvPr/>
        </p:nvSpPr>
        <p:spPr bwMode="auto">
          <a:xfrm>
            <a:off x="342900" y="285750"/>
            <a:ext cx="61722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342884" rtl="0" eaLnBrk="0" fontAlgn="base" hangingPunct="0">
              <a:spcBef>
                <a:spcPct val="0"/>
              </a:spcBef>
              <a:spcAft>
                <a:spcPct val="0"/>
              </a:spcAft>
              <a:defRPr sz="2400" kern="1200">
                <a:solidFill>
                  <a:srgbClr val="006096"/>
                </a:solidFill>
                <a:latin typeface="Calibri"/>
                <a:ea typeface="Geneva" pitchFamily="-65" charset="-128"/>
                <a:cs typeface="Calibri"/>
              </a:defRPr>
            </a:lvl1pPr>
            <a:lvl2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2pPr>
            <a:lvl3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3pPr>
            <a:lvl4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4pPr>
            <a:lvl5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5pPr>
            <a:lvl6pPr marL="342884"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6pPr>
            <a:lvl7pPr marL="685766"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7pPr>
            <a:lvl8pPr marL="1028649"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8pPr>
            <a:lvl9pPr marL="1371532"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9pPr>
          </a:lstStyle>
          <a:p>
            <a:r>
              <a:rPr lang="en-US" b="1" u="sng" dirty="0" smtClean="0"/>
              <a:t>Results</a:t>
            </a:r>
            <a:endParaRPr lang="en-US" b="1" u="sng"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407" y="965870"/>
            <a:ext cx="3143998" cy="300037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6407" y="3966245"/>
            <a:ext cx="1088618" cy="23519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02" y="965869"/>
            <a:ext cx="3149950" cy="3006055"/>
          </a:xfrm>
          <a:prstGeom prst="rect">
            <a:avLst/>
          </a:prstGeom>
        </p:spPr>
      </p:pic>
      <p:sp>
        <p:nvSpPr>
          <p:cNvPr id="9" name="TextBox 8"/>
          <p:cNvSpPr txBox="1"/>
          <p:nvPr/>
        </p:nvSpPr>
        <p:spPr>
          <a:xfrm>
            <a:off x="4541299" y="3950795"/>
            <a:ext cx="1859501" cy="276999"/>
          </a:xfrm>
          <a:prstGeom prst="rect">
            <a:avLst/>
          </a:prstGeom>
          <a:noFill/>
        </p:spPr>
        <p:txBody>
          <a:bodyPr wrap="square" rtlCol="0">
            <a:spAutoFit/>
          </a:bodyPr>
          <a:lstStyle/>
          <a:p>
            <a:r>
              <a:rPr lang="en-US" sz="1200" dirty="0" smtClean="0"/>
              <a:t>/4 regions ≈ 55.8% FVF</a:t>
            </a:r>
            <a:endParaRPr lang="en-US" sz="1200" dirty="0"/>
          </a:p>
        </p:txBody>
      </p:sp>
      <p:sp>
        <p:nvSpPr>
          <p:cNvPr id="10" name="TextBox 9"/>
          <p:cNvSpPr txBox="1"/>
          <p:nvPr/>
        </p:nvSpPr>
        <p:spPr>
          <a:xfrm>
            <a:off x="2800011" y="4227794"/>
            <a:ext cx="1371600" cy="230832"/>
          </a:xfrm>
          <a:prstGeom prst="rect">
            <a:avLst/>
          </a:prstGeom>
          <a:noFill/>
        </p:spPr>
        <p:txBody>
          <a:bodyPr wrap="square" rtlCol="0">
            <a:spAutoFit/>
          </a:bodyPr>
          <a:lstStyle/>
          <a:p>
            <a:pPr algn="ctr"/>
            <a:r>
              <a:rPr lang="en-US" sz="900" dirty="0" smtClean="0"/>
              <a:t>Fig. </a:t>
            </a:r>
            <a:r>
              <a:rPr lang="en-US" sz="900" dirty="0" smtClean="0"/>
              <a:t>13</a:t>
            </a:r>
            <a:endParaRPr lang="en-US" sz="900" dirty="0"/>
          </a:p>
        </p:txBody>
      </p:sp>
      <p:sp>
        <p:nvSpPr>
          <p:cNvPr id="12" name="Title 2"/>
          <p:cNvSpPr txBox="1">
            <a:spLocks/>
          </p:cNvSpPr>
          <p:nvPr/>
        </p:nvSpPr>
        <p:spPr bwMode="auto">
          <a:xfrm>
            <a:off x="2133600" y="332846"/>
            <a:ext cx="61722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342884" rtl="0" eaLnBrk="0" fontAlgn="base" hangingPunct="0">
              <a:spcBef>
                <a:spcPct val="0"/>
              </a:spcBef>
              <a:spcAft>
                <a:spcPct val="0"/>
              </a:spcAft>
              <a:defRPr sz="2400" kern="1200">
                <a:solidFill>
                  <a:srgbClr val="006096"/>
                </a:solidFill>
                <a:latin typeface="Calibri"/>
                <a:ea typeface="Geneva" pitchFamily="-65" charset="-128"/>
                <a:cs typeface="Calibri"/>
              </a:defRPr>
            </a:lvl1pPr>
            <a:lvl2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2pPr>
            <a:lvl3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3pPr>
            <a:lvl4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4pPr>
            <a:lvl5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5pPr>
            <a:lvl6pPr marL="342884"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6pPr>
            <a:lvl7pPr marL="685766"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7pPr>
            <a:lvl8pPr marL="1028649"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8pPr>
            <a:lvl9pPr marL="1371532"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9pPr>
          </a:lstStyle>
          <a:p>
            <a:r>
              <a:rPr lang="en-US" sz="1400" dirty="0" smtClean="0"/>
              <a:t>(</a:t>
            </a:r>
            <a:r>
              <a:rPr lang="en-US" sz="1400" dirty="0" err="1" smtClean="0"/>
              <a:t>SMARTree</a:t>
            </a:r>
            <a:r>
              <a:rPr lang="en-US" sz="1400" dirty="0" smtClean="0"/>
              <a:t> 20x)</a:t>
            </a:r>
            <a:endParaRPr lang="en-US" sz="1400" dirty="0"/>
          </a:p>
        </p:txBody>
      </p:sp>
    </p:spTree>
    <p:extLst>
      <p:ext uri="{BB962C8B-B14F-4D97-AF65-F5344CB8AC3E}">
        <p14:creationId xmlns:p14="http://schemas.microsoft.com/office/powerpoint/2010/main" val="3127194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67ED70C6-FDCB-5747-9A21-CEFC4DDC4D7F}" type="slidenum">
              <a:rPr lang="en-US" smtClean="0"/>
              <a:pPr>
                <a:defRPr/>
              </a:pPr>
              <a:t>16</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1492" y="856836"/>
            <a:ext cx="3675015" cy="3507134"/>
          </a:xfrm>
        </p:spPr>
      </p:pic>
      <p:sp>
        <p:nvSpPr>
          <p:cNvPr id="6" name="Title 2"/>
          <p:cNvSpPr txBox="1">
            <a:spLocks/>
          </p:cNvSpPr>
          <p:nvPr/>
        </p:nvSpPr>
        <p:spPr bwMode="auto">
          <a:xfrm>
            <a:off x="342900" y="285750"/>
            <a:ext cx="61722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342884" rtl="0" eaLnBrk="0" fontAlgn="base" hangingPunct="0">
              <a:spcBef>
                <a:spcPct val="0"/>
              </a:spcBef>
              <a:spcAft>
                <a:spcPct val="0"/>
              </a:spcAft>
              <a:defRPr sz="2400" kern="1200">
                <a:solidFill>
                  <a:srgbClr val="006096"/>
                </a:solidFill>
                <a:latin typeface="Calibri"/>
                <a:ea typeface="Geneva" pitchFamily="-65" charset="-128"/>
                <a:cs typeface="Calibri"/>
              </a:defRPr>
            </a:lvl1pPr>
            <a:lvl2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2pPr>
            <a:lvl3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3pPr>
            <a:lvl4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4pPr>
            <a:lvl5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5pPr>
            <a:lvl6pPr marL="342884"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6pPr>
            <a:lvl7pPr marL="685766"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7pPr>
            <a:lvl8pPr marL="1028649"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8pPr>
            <a:lvl9pPr marL="1371532"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9pPr>
          </a:lstStyle>
          <a:p>
            <a:r>
              <a:rPr lang="en-US" i="1" dirty="0" err="1" smtClean="0"/>
              <a:t>SMARTree</a:t>
            </a:r>
            <a:r>
              <a:rPr lang="en-US" i="1" dirty="0" smtClean="0"/>
              <a:t> 20x – Void Fraction</a:t>
            </a:r>
            <a:endParaRPr lang="en-US" i="1" dirty="0"/>
          </a:p>
        </p:txBody>
      </p:sp>
      <p:sp>
        <p:nvSpPr>
          <p:cNvPr id="7" name="TextBox 6"/>
          <p:cNvSpPr txBox="1"/>
          <p:nvPr/>
        </p:nvSpPr>
        <p:spPr>
          <a:xfrm>
            <a:off x="2743199" y="4334789"/>
            <a:ext cx="1371600" cy="230832"/>
          </a:xfrm>
          <a:prstGeom prst="rect">
            <a:avLst/>
          </a:prstGeom>
          <a:noFill/>
        </p:spPr>
        <p:txBody>
          <a:bodyPr wrap="square" rtlCol="0">
            <a:spAutoFit/>
          </a:bodyPr>
          <a:lstStyle/>
          <a:p>
            <a:pPr algn="ctr"/>
            <a:r>
              <a:rPr lang="en-US" sz="900" dirty="0" smtClean="0"/>
              <a:t>Fig. </a:t>
            </a:r>
            <a:r>
              <a:rPr lang="en-US" sz="900" dirty="0" smtClean="0"/>
              <a:t>14</a:t>
            </a:r>
            <a:endParaRPr lang="en-US" sz="9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6507" y="2405279"/>
            <a:ext cx="1514686" cy="295316"/>
          </a:xfrm>
          <a:prstGeom prst="rect">
            <a:avLst/>
          </a:prstGeom>
        </p:spPr>
      </p:pic>
    </p:spTree>
    <p:extLst>
      <p:ext uri="{BB962C8B-B14F-4D97-AF65-F5344CB8AC3E}">
        <p14:creationId xmlns:p14="http://schemas.microsoft.com/office/powerpoint/2010/main" val="904622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67ED70C6-FDCB-5747-9A21-CEFC4DDC4D7F}" type="slidenum">
              <a:rPr lang="en-US" smtClean="0"/>
              <a:pPr>
                <a:defRPr/>
              </a:pPr>
              <a:t>17</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90550"/>
            <a:ext cx="2971800" cy="1166420"/>
          </a:xfrm>
        </p:spPr>
      </p:pic>
      <p:sp>
        <p:nvSpPr>
          <p:cNvPr id="5" name="Title 2"/>
          <p:cNvSpPr txBox="1">
            <a:spLocks/>
          </p:cNvSpPr>
          <p:nvPr/>
        </p:nvSpPr>
        <p:spPr bwMode="auto">
          <a:xfrm>
            <a:off x="349526" y="-43837"/>
            <a:ext cx="61722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342884" rtl="0" eaLnBrk="0" fontAlgn="base" hangingPunct="0">
              <a:spcBef>
                <a:spcPct val="0"/>
              </a:spcBef>
              <a:spcAft>
                <a:spcPct val="0"/>
              </a:spcAft>
              <a:defRPr sz="2400" kern="1200">
                <a:solidFill>
                  <a:srgbClr val="006096"/>
                </a:solidFill>
                <a:latin typeface="Calibri"/>
                <a:ea typeface="Geneva" pitchFamily="-65" charset="-128"/>
                <a:cs typeface="Calibri"/>
              </a:defRPr>
            </a:lvl1pPr>
            <a:lvl2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2pPr>
            <a:lvl3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3pPr>
            <a:lvl4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4pPr>
            <a:lvl5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5pPr>
            <a:lvl6pPr marL="342884"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6pPr>
            <a:lvl7pPr marL="685766"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7pPr>
            <a:lvl8pPr marL="1028649"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8pPr>
            <a:lvl9pPr marL="1371532"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9pPr>
          </a:lstStyle>
          <a:p>
            <a:r>
              <a:rPr lang="en-US" i="1" dirty="0" err="1" smtClean="0"/>
              <a:t>SMARTree</a:t>
            </a:r>
            <a:r>
              <a:rPr lang="en-US" i="1" dirty="0" smtClean="0"/>
              <a:t> 20x – FVF by Layer</a:t>
            </a:r>
            <a:endParaRPr lang="en-US" i="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83" y="1756970"/>
            <a:ext cx="1495634" cy="31436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1109" y="584116"/>
            <a:ext cx="2486439" cy="124322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5984" y="1820663"/>
            <a:ext cx="1409806" cy="28861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 y="2548047"/>
            <a:ext cx="2885661" cy="124774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708" y="3795687"/>
            <a:ext cx="1486107" cy="323895"/>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1109" y="2554152"/>
            <a:ext cx="2486439" cy="1230644"/>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73544" y="3770693"/>
            <a:ext cx="1514686" cy="304843"/>
          </a:xfrm>
          <a:prstGeom prst="rect">
            <a:avLst/>
          </a:prstGeom>
        </p:spPr>
      </p:pic>
      <p:sp>
        <p:nvSpPr>
          <p:cNvPr id="17" name="TextBox 16"/>
          <p:cNvSpPr txBox="1"/>
          <p:nvPr/>
        </p:nvSpPr>
        <p:spPr>
          <a:xfrm>
            <a:off x="800100" y="2025171"/>
            <a:ext cx="1371600" cy="230832"/>
          </a:xfrm>
          <a:prstGeom prst="rect">
            <a:avLst/>
          </a:prstGeom>
          <a:noFill/>
        </p:spPr>
        <p:txBody>
          <a:bodyPr wrap="square" rtlCol="0">
            <a:spAutoFit/>
          </a:bodyPr>
          <a:lstStyle/>
          <a:p>
            <a:pPr algn="ctr"/>
            <a:r>
              <a:rPr lang="en-US" sz="900" dirty="0" smtClean="0"/>
              <a:t>Fig. </a:t>
            </a:r>
            <a:r>
              <a:rPr lang="en-US" sz="900" dirty="0" smtClean="0"/>
              <a:t>15</a:t>
            </a:r>
            <a:endParaRPr lang="en-US" sz="900" dirty="0"/>
          </a:p>
        </p:txBody>
      </p:sp>
      <p:sp>
        <p:nvSpPr>
          <p:cNvPr id="18" name="TextBox 17"/>
          <p:cNvSpPr txBox="1"/>
          <p:nvPr/>
        </p:nvSpPr>
        <p:spPr>
          <a:xfrm>
            <a:off x="3745087" y="2066079"/>
            <a:ext cx="1371600" cy="230832"/>
          </a:xfrm>
          <a:prstGeom prst="rect">
            <a:avLst/>
          </a:prstGeom>
          <a:noFill/>
        </p:spPr>
        <p:txBody>
          <a:bodyPr wrap="square" rtlCol="0">
            <a:spAutoFit/>
          </a:bodyPr>
          <a:lstStyle/>
          <a:p>
            <a:pPr algn="ctr"/>
            <a:r>
              <a:rPr lang="en-US" sz="900" dirty="0" smtClean="0"/>
              <a:t>Fig. </a:t>
            </a:r>
            <a:r>
              <a:rPr lang="en-US" sz="900" dirty="0" smtClean="0"/>
              <a:t>16</a:t>
            </a:r>
            <a:endParaRPr lang="en-US" sz="900" dirty="0"/>
          </a:p>
        </p:txBody>
      </p:sp>
      <p:sp>
        <p:nvSpPr>
          <p:cNvPr id="19" name="TextBox 18"/>
          <p:cNvSpPr txBox="1"/>
          <p:nvPr/>
        </p:nvSpPr>
        <p:spPr>
          <a:xfrm>
            <a:off x="757961" y="4064166"/>
            <a:ext cx="1371600" cy="230832"/>
          </a:xfrm>
          <a:prstGeom prst="rect">
            <a:avLst/>
          </a:prstGeom>
          <a:noFill/>
        </p:spPr>
        <p:txBody>
          <a:bodyPr wrap="square" rtlCol="0">
            <a:spAutoFit/>
          </a:bodyPr>
          <a:lstStyle/>
          <a:p>
            <a:pPr algn="ctr"/>
            <a:r>
              <a:rPr lang="en-US" sz="900" dirty="0" smtClean="0"/>
              <a:t>Fig. </a:t>
            </a:r>
            <a:r>
              <a:rPr lang="en-US" sz="900" dirty="0" smtClean="0"/>
              <a:t>17</a:t>
            </a:r>
            <a:endParaRPr lang="en-US" sz="900" dirty="0"/>
          </a:p>
        </p:txBody>
      </p:sp>
      <p:sp>
        <p:nvSpPr>
          <p:cNvPr id="20" name="TextBox 19"/>
          <p:cNvSpPr txBox="1"/>
          <p:nvPr/>
        </p:nvSpPr>
        <p:spPr>
          <a:xfrm>
            <a:off x="3725984" y="4029827"/>
            <a:ext cx="1371600" cy="230832"/>
          </a:xfrm>
          <a:prstGeom prst="rect">
            <a:avLst/>
          </a:prstGeom>
          <a:noFill/>
        </p:spPr>
        <p:txBody>
          <a:bodyPr wrap="square" rtlCol="0">
            <a:spAutoFit/>
          </a:bodyPr>
          <a:lstStyle/>
          <a:p>
            <a:pPr algn="ctr"/>
            <a:r>
              <a:rPr lang="en-US" sz="900" dirty="0" smtClean="0"/>
              <a:t>Fig. </a:t>
            </a:r>
            <a:r>
              <a:rPr lang="en-US" sz="900" dirty="0" smtClean="0"/>
              <a:t>18</a:t>
            </a:r>
            <a:endParaRPr lang="en-US" sz="900" dirty="0"/>
          </a:p>
        </p:txBody>
      </p:sp>
      <p:sp>
        <p:nvSpPr>
          <p:cNvPr id="21" name="Content Placeholder 3"/>
          <p:cNvSpPr txBox="1">
            <a:spLocks/>
          </p:cNvSpPr>
          <p:nvPr/>
        </p:nvSpPr>
        <p:spPr bwMode="auto">
          <a:xfrm>
            <a:off x="5713085" y="1661635"/>
            <a:ext cx="1210452" cy="1009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57162" indent="-257162" algn="l" defTabSz="342884" rtl="0" eaLnBrk="0" fontAlgn="base" hangingPunct="0">
              <a:spcBef>
                <a:spcPct val="20000"/>
              </a:spcBef>
              <a:spcAft>
                <a:spcPct val="0"/>
              </a:spcAft>
              <a:buFont typeface="Arial" charset="0"/>
              <a:buChar char="•"/>
              <a:defRPr kern="1200">
                <a:solidFill>
                  <a:srgbClr val="006096"/>
                </a:solidFill>
                <a:latin typeface="Calibri"/>
                <a:ea typeface="Geneva" pitchFamily="-65" charset="-128"/>
                <a:cs typeface="Calibri"/>
              </a:defRPr>
            </a:lvl1pPr>
            <a:lvl2pPr marL="557185" indent="-214303" algn="l" defTabSz="342884" rtl="0" eaLnBrk="0" fontAlgn="base" hangingPunct="0">
              <a:spcBef>
                <a:spcPct val="20000"/>
              </a:spcBef>
              <a:spcAft>
                <a:spcPct val="0"/>
              </a:spcAft>
              <a:buFont typeface="Arial" charset="0"/>
              <a:buChar char="–"/>
              <a:defRPr kern="1200">
                <a:solidFill>
                  <a:srgbClr val="006096"/>
                </a:solidFill>
                <a:latin typeface="Calibri"/>
                <a:ea typeface="Geneva" pitchFamily="-65" charset="-128"/>
                <a:cs typeface="Calibri"/>
              </a:defRPr>
            </a:lvl2pPr>
            <a:lvl3pPr marL="857207" indent="-171441" algn="l" defTabSz="342884" rtl="0" eaLnBrk="0" fontAlgn="base" hangingPunct="0">
              <a:spcBef>
                <a:spcPct val="20000"/>
              </a:spcBef>
              <a:spcAft>
                <a:spcPct val="0"/>
              </a:spcAft>
              <a:buFont typeface="Arial" charset="0"/>
              <a:buChar char="•"/>
              <a:defRPr kern="1200">
                <a:solidFill>
                  <a:srgbClr val="006096"/>
                </a:solidFill>
                <a:latin typeface="Calibri"/>
                <a:ea typeface="ヒラギノ角ゴ Pro W3" charset="-128"/>
                <a:cs typeface="Calibri"/>
              </a:defRPr>
            </a:lvl3pPr>
            <a:lvl4pPr marL="1200090" indent="-171441" algn="l" defTabSz="342884" rtl="0" eaLnBrk="0" fontAlgn="base" hangingPunct="0">
              <a:spcBef>
                <a:spcPct val="20000"/>
              </a:spcBef>
              <a:spcAft>
                <a:spcPct val="0"/>
              </a:spcAft>
              <a:buFont typeface="Arial" charset="0"/>
              <a:buChar char="–"/>
              <a:defRPr kern="1200">
                <a:solidFill>
                  <a:srgbClr val="006096"/>
                </a:solidFill>
                <a:latin typeface="Calibri"/>
                <a:ea typeface="ヒラギノ角ゴ Pro W3" charset="-128"/>
                <a:cs typeface="Calibri"/>
              </a:defRPr>
            </a:lvl4pPr>
            <a:lvl5pPr marL="1542973" indent="-171441" algn="l" defTabSz="342884" rtl="0" eaLnBrk="0" fontAlgn="base" hangingPunct="0">
              <a:spcBef>
                <a:spcPct val="20000"/>
              </a:spcBef>
              <a:spcAft>
                <a:spcPct val="0"/>
              </a:spcAft>
              <a:buFont typeface="Arial" charset="0"/>
              <a:buChar char="»"/>
              <a:defRPr kern="1200">
                <a:solidFill>
                  <a:srgbClr val="006096"/>
                </a:solidFill>
                <a:latin typeface="Calibri"/>
                <a:ea typeface="ヒラギノ角ゴ Pro W3" charset="-128"/>
                <a:cs typeface="Calibri"/>
              </a:defRPr>
            </a:lvl5pPr>
            <a:lvl6pPr marL="1885856" indent="-171441" algn="l" defTabSz="342884" rtl="0" eaLnBrk="1" latinLnBrk="0" hangingPunct="1">
              <a:spcBef>
                <a:spcPct val="20000"/>
              </a:spcBef>
              <a:buFont typeface="Arial"/>
              <a:buChar char="•"/>
              <a:defRPr sz="1500" kern="1200">
                <a:solidFill>
                  <a:schemeClr val="tx1"/>
                </a:solidFill>
                <a:latin typeface="+mn-lt"/>
                <a:ea typeface="+mn-ea"/>
                <a:cs typeface="+mn-cs"/>
              </a:defRPr>
            </a:lvl6pPr>
            <a:lvl7pPr marL="2228739" indent="-171441" algn="l" defTabSz="342884" rtl="0" eaLnBrk="1" latinLnBrk="0" hangingPunct="1">
              <a:spcBef>
                <a:spcPct val="20000"/>
              </a:spcBef>
              <a:buFont typeface="Arial"/>
              <a:buChar char="•"/>
              <a:defRPr sz="1500" kern="1200">
                <a:solidFill>
                  <a:schemeClr val="tx1"/>
                </a:solidFill>
                <a:latin typeface="+mn-lt"/>
                <a:ea typeface="+mn-ea"/>
                <a:cs typeface="+mn-cs"/>
              </a:defRPr>
            </a:lvl7pPr>
            <a:lvl8pPr marL="2571621" indent="-171441" algn="l" defTabSz="342884" rtl="0" eaLnBrk="1" latinLnBrk="0" hangingPunct="1">
              <a:spcBef>
                <a:spcPct val="20000"/>
              </a:spcBef>
              <a:buFont typeface="Arial"/>
              <a:buChar char="•"/>
              <a:defRPr sz="1500" kern="1200">
                <a:solidFill>
                  <a:schemeClr val="tx1"/>
                </a:solidFill>
                <a:latin typeface="+mn-lt"/>
                <a:ea typeface="+mn-ea"/>
                <a:cs typeface="+mn-cs"/>
              </a:defRPr>
            </a:lvl8pPr>
            <a:lvl9pPr marL="2914505" indent="-171441" algn="l" defTabSz="342884"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u="sng" dirty="0" smtClean="0"/>
              <a:t>Legend</a:t>
            </a:r>
          </a:p>
          <a:p>
            <a:pPr marL="0" indent="0">
              <a:buNone/>
            </a:pPr>
            <a:r>
              <a:rPr lang="en-US" sz="800" dirty="0" smtClean="0"/>
              <a:t>Fig. 15: Top layer</a:t>
            </a:r>
          </a:p>
          <a:p>
            <a:pPr marL="0" indent="0">
              <a:buNone/>
            </a:pPr>
            <a:r>
              <a:rPr lang="en-US" sz="800" dirty="0" smtClean="0"/>
              <a:t>Fig. 16: 2</a:t>
            </a:r>
            <a:r>
              <a:rPr lang="en-US" sz="800" baseline="30000" dirty="0" smtClean="0"/>
              <a:t>nd</a:t>
            </a:r>
            <a:r>
              <a:rPr lang="en-US" sz="800" dirty="0" smtClean="0"/>
              <a:t> from top</a:t>
            </a:r>
          </a:p>
          <a:p>
            <a:pPr marL="0" indent="0">
              <a:buNone/>
            </a:pPr>
            <a:r>
              <a:rPr lang="en-US" sz="800" dirty="0" smtClean="0"/>
              <a:t>Fig. 17: 2</a:t>
            </a:r>
            <a:r>
              <a:rPr lang="en-US" sz="800" baseline="30000" dirty="0" smtClean="0"/>
              <a:t>nd</a:t>
            </a:r>
            <a:r>
              <a:rPr lang="en-US" sz="800" dirty="0" smtClean="0"/>
              <a:t> from bottom</a:t>
            </a:r>
          </a:p>
          <a:p>
            <a:pPr marL="0" indent="0">
              <a:buNone/>
            </a:pPr>
            <a:r>
              <a:rPr lang="en-US" sz="800" dirty="0" smtClean="0"/>
              <a:t>Fig. 18: Bottom layer</a:t>
            </a:r>
            <a:endParaRPr lang="en-US" sz="800" dirty="0"/>
          </a:p>
        </p:txBody>
      </p:sp>
    </p:spTree>
    <p:extLst>
      <p:ext uri="{BB962C8B-B14F-4D97-AF65-F5344CB8AC3E}">
        <p14:creationId xmlns:p14="http://schemas.microsoft.com/office/powerpoint/2010/main" val="2019499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67ED70C6-FDCB-5747-9A21-CEFC4DDC4D7F}" type="slidenum">
              <a:rPr lang="en-US" smtClean="0"/>
              <a:pPr>
                <a:defRPr/>
              </a:pPr>
              <a:t>18</a:t>
            </a:fld>
            <a:endParaRPr lang="en-US" dirty="0"/>
          </a:p>
        </p:txBody>
      </p:sp>
      <p:sp>
        <p:nvSpPr>
          <p:cNvPr id="3" name="Title 2"/>
          <p:cNvSpPr>
            <a:spLocks noGrp="1"/>
          </p:cNvSpPr>
          <p:nvPr>
            <p:ph type="title"/>
          </p:nvPr>
        </p:nvSpPr>
        <p:spPr>
          <a:xfrm>
            <a:off x="382392" y="361950"/>
            <a:ext cx="6172200" cy="742950"/>
          </a:xfrm>
        </p:spPr>
        <p:txBody>
          <a:bodyPr/>
          <a:lstStyle/>
          <a:p>
            <a:r>
              <a:rPr lang="en-US" i="1" dirty="0" err="1" smtClean="0"/>
              <a:t>SMARTree</a:t>
            </a:r>
            <a:r>
              <a:rPr lang="en-US" i="1" dirty="0" smtClean="0"/>
              <a:t> 50x – </a:t>
            </a:r>
            <a:br>
              <a:rPr lang="en-US" i="1" dirty="0" smtClean="0"/>
            </a:br>
            <a:r>
              <a:rPr lang="en-US" i="1" dirty="0" smtClean="0"/>
              <a:t>Fiber fraction</a:t>
            </a:r>
            <a:endParaRPr lang="en-US" i="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83712" y="57150"/>
            <a:ext cx="2374288" cy="413385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9" y="78684"/>
            <a:ext cx="2366202" cy="4119770"/>
          </a:xfrm>
          <a:prstGeom prst="rect">
            <a:avLst/>
          </a:prstGeom>
        </p:spPr>
      </p:pic>
      <p:sp>
        <p:nvSpPr>
          <p:cNvPr id="7" name="TextBox 6"/>
          <p:cNvSpPr txBox="1"/>
          <p:nvPr/>
        </p:nvSpPr>
        <p:spPr>
          <a:xfrm>
            <a:off x="640397" y="4184796"/>
            <a:ext cx="1371600" cy="230832"/>
          </a:xfrm>
          <a:prstGeom prst="rect">
            <a:avLst/>
          </a:prstGeom>
          <a:noFill/>
        </p:spPr>
        <p:txBody>
          <a:bodyPr wrap="square" rtlCol="0">
            <a:spAutoFit/>
          </a:bodyPr>
          <a:lstStyle/>
          <a:p>
            <a:pPr algn="ctr"/>
            <a:r>
              <a:rPr lang="en-US" sz="900" dirty="0" smtClean="0"/>
              <a:t>Fig. </a:t>
            </a:r>
            <a:r>
              <a:rPr lang="en-US" sz="900" dirty="0" smtClean="0"/>
              <a:t>19</a:t>
            </a:r>
            <a:endParaRPr lang="en-US" sz="900" dirty="0"/>
          </a:p>
        </p:txBody>
      </p:sp>
      <p:sp>
        <p:nvSpPr>
          <p:cNvPr id="8" name="TextBox 7"/>
          <p:cNvSpPr txBox="1"/>
          <p:nvPr/>
        </p:nvSpPr>
        <p:spPr>
          <a:xfrm>
            <a:off x="4953000" y="4171950"/>
            <a:ext cx="1371600" cy="230832"/>
          </a:xfrm>
          <a:prstGeom prst="rect">
            <a:avLst/>
          </a:prstGeom>
          <a:noFill/>
        </p:spPr>
        <p:txBody>
          <a:bodyPr wrap="square" rtlCol="0">
            <a:spAutoFit/>
          </a:bodyPr>
          <a:lstStyle/>
          <a:p>
            <a:pPr algn="ctr"/>
            <a:r>
              <a:rPr lang="en-US" sz="900" dirty="0" smtClean="0"/>
              <a:t>Fig. </a:t>
            </a:r>
            <a:r>
              <a:rPr lang="en-US" sz="900" dirty="0" smtClean="0"/>
              <a:t>20</a:t>
            </a:r>
            <a:endParaRPr lang="en-US" sz="900"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386" y="3915205"/>
            <a:ext cx="1295400" cy="275795"/>
          </a:xfrm>
          <a:prstGeom prst="rect">
            <a:avLst/>
          </a:prstGeom>
        </p:spPr>
      </p:pic>
      <p:sp>
        <p:nvSpPr>
          <p:cNvPr id="10" name="TextBox 9"/>
          <p:cNvSpPr txBox="1"/>
          <p:nvPr/>
        </p:nvSpPr>
        <p:spPr>
          <a:xfrm>
            <a:off x="5351241" y="3915088"/>
            <a:ext cx="1600200" cy="246221"/>
          </a:xfrm>
          <a:prstGeom prst="rect">
            <a:avLst/>
          </a:prstGeom>
          <a:noFill/>
        </p:spPr>
        <p:txBody>
          <a:bodyPr wrap="square" rtlCol="0">
            <a:spAutoFit/>
          </a:bodyPr>
          <a:lstStyle/>
          <a:p>
            <a:r>
              <a:rPr lang="en-US" sz="1000" dirty="0" smtClean="0">
                <a:solidFill>
                  <a:schemeClr val="bg1"/>
                </a:solidFill>
              </a:rPr>
              <a:t>/2 regions ≈ 46.94%</a:t>
            </a:r>
            <a:endParaRPr lang="en-US" sz="1000" dirty="0">
              <a:solidFill>
                <a:schemeClr val="bg1"/>
              </a:solidFill>
            </a:endParaRPr>
          </a:p>
        </p:txBody>
      </p:sp>
    </p:spTree>
    <p:extLst>
      <p:ext uri="{BB962C8B-B14F-4D97-AF65-F5344CB8AC3E}">
        <p14:creationId xmlns:p14="http://schemas.microsoft.com/office/powerpoint/2010/main" val="3589690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76910F-8714-2846-BBDC-964AA271678A}"/>
              </a:ext>
            </a:extLst>
          </p:cNvPr>
          <p:cNvSpPr>
            <a:spLocks noGrp="1"/>
          </p:cNvSpPr>
          <p:nvPr>
            <p:ph type="sldNum" sz="quarter" idx="10"/>
          </p:nvPr>
        </p:nvSpPr>
        <p:spPr/>
        <p:txBody>
          <a:bodyPr/>
          <a:lstStyle/>
          <a:p>
            <a:pPr>
              <a:defRPr/>
            </a:pPr>
            <a:fld id="{67ED70C6-FDCB-5747-9A21-CEFC4DDC4D7F}" type="slidenum">
              <a:rPr lang="en-US" smtClean="0"/>
              <a:pPr>
                <a:defRPr/>
              </a:pPr>
              <a:t>1</a:t>
            </a:fld>
            <a:endParaRPr lang="en-US" dirty="0"/>
          </a:p>
        </p:txBody>
      </p:sp>
      <p:sp>
        <p:nvSpPr>
          <p:cNvPr id="3" name="Title 2">
            <a:extLst>
              <a:ext uri="{FF2B5EF4-FFF2-40B4-BE49-F238E27FC236}">
                <a16:creationId xmlns:a16="http://schemas.microsoft.com/office/drawing/2014/main" id="{9BFE7AA3-1A55-DF4E-B13E-930F5E3DCA0A}"/>
              </a:ext>
            </a:extLst>
          </p:cNvPr>
          <p:cNvSpPr>
            <a:spLocks noGrp="1"/>
          </p:cNvSpPr>
          <p:nvPr>
            <p:ph type="title"/>
          </p:nvPr>
        </p:nvSpPr>
        <p:spPr>
          <a:xfrm>
            <a:off x="342900" y="227005"/>
            <a:ext cx="6172200" cy="742950"/>
          </a:xfrm>
        </p:spPr>
        <p:txBody>
          <a:bodyPr/>
          <a:lstStyle/>
          <a:p>
            <a:r>
              <a:rPr lang="en-US" b="1" u="sng" dirty="0" smtClean="0"/>
              <a:t>Outline</a:t>
            </a:r>
            <a:endParaRPr lang="en-US" b="1" u="sng" dirty="0"/>
          </a:p>
        </p:txBody>
      </p:sp>
      <p:sp>
        <p:nvSpPr>
          <p:cNvPr id="4" name="Content Placeholder 3">
            <a:extLst>
              <a:ext uri="{FF2B5EF4-FFF2-40B4-BE49-F238E27FC236}">
                <a16:creationId xmlns:a16="http://schemas.microsoft.com/office/drawing/2014/main" id="{8EFC6828-03E0-5D45-AB6F-2A46606A921E}"/>
              </a:ext>
            </a:extLst>
          </p:cNvPr>
          <p:cNvSpPr>
            <a:spLocks noGrp="1"/>
          </p:cNvSpPr>
          <p:nvPr>
            <p:ph idx="1"/>
          </p:nvPr>
        </p:nvSpPr>
        <p:spPr>
          <a:xfrm>
            <a:off x="342900" y="969955"/>
            <a:ext cx="6172200" cy="3224221"/>
          </a:xfrm>
        </p:spPr>
        <p:txBody>
          <a:bodyPr/>
          <a:lstStyle/>
          <a:p>
            <a:r>
              <a:rPr lang="en-US" dirty="0" smtClean="0"/>
              <a:t>Abstract</a:t>
            </a:r>
          </a:p>
          <a:p>
            <a:pPr lvl="1"/>
            <a:r>
              <a:rPr lang="en-US" dirty="0" smtClean="0"/>
              <a:t>Objective and Result Summary</a:t>
            </a:r>
          </a:p>
          <a:p>
            <a:r>
              <a:rPr lang="en-US" dirty="0" smtClean="0"/>
              <a:t>Procedure</a:t>
            </a:r>
          </a:p>
          <a:p>
            <a:pPr lvl="1"/>
            <a:r>
              <a:rPr lang="en-US" dirty="0" smtClean="0"/>
              <a:t>Materials</a:t>
            </a:r>
            <a:endParaRPr lang="en-US" dirty="0" smtClean="0"/>
          </a:p>
          <a:p>
            <a:pPr lvl="1"/>
            <a:r>
              <a:rPr lang="en-US" dirty="0" smtClean="0"/>
              <a:t>Instrumentation</a:t>
            </a:r>
          </a:p>
          <a:p>
            <a:pPr lvl="1"/>
            <a:r>
              <a:rPr lang="en-US" dirty="0" smtClean="0"/>
              <a:t>Fabrication</a:t>
            </a:r>
          </a:p>
          <a:p>
            <a:pPr lvl="1"/>
            <a:r>
              <a:rPr lang="en-US" dirty="0" smtClean="0"/>
              <a:t>Evaluation</a:t>
            </a:r>
          </a:p>
          <a:p>
            <a:pPr marL="685766" lvl="2" indent="0">
              <a:buNone/>
            </a:pPr>
            <a:r>
              <a:rPr lang="en-US" dirty="0" smtClean="0">
                <a:sym typeface="Wingdings" panose="05000000000000000000" pitchFamily="2" charset="2"/>
              </a:rPr>
              <a:t> Analysis</a:t>
            </a:r>
            <a:endParaRPr lang="en-US" dirty="0"/>
          </a:p>
          <a:p>
            <a:r>
              <a:rPr lang="en-US" dirty="0" smtClean="0"/>
              <a:t>Results</a:t>
            </a:r>
          </a:p>
          <a:p>
            <a:r>
              <a:rPr lang="en-US" dirty="0" smtClean="0"/>
              <a:t>Conclusions and References</a:t>
            </a:r>
          </a:p>
        </p:txBody>
      </p:sp>
    </p:spTree>
    <p:extLst>
      <p:ext uri="{BB962C8B-B14F-4D97-AF65-F5344CB8AC3E}">
        <p14:creationId xmlns:p14="http://schemas.microsoft.com/office/powerpoint/2010/main" val="22165970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118"/>
            <a:ext cx="2366202" cy="4119770"/>
          </a:xfrm>
          <a:prstGeom prst="rect">
            <a:avLst/>
          </a:prstGeom>
        </p:spPr>
      </p:pic>
      <p:sp>
        <p:nvSpPr>
          <p:cNvPr id="2" name="Slide Number Placeholder 1"/>
          <p:cNvSpPr>
            <a:spLocks noGrp="1"/>
          </p:cNvSpPr>
          <p:nvPr>
            <p:ph type="sldNum" sz="quarter" idx="10"/>
          </p:nvPr>
        </p:nvSpPr>
        <p:spPr/>
        <p:txBody>
          <a:bodyPr/>
          <a:lstStyle/>
          <a:p>
            <a:pPr>
              <a:defRPr/>
            </a:pPr>
            <a:fld id="{67ED70C6-FDCB-5747-9A21-CEFC4DDC4D7F}" type="slidenum">
              <a:rPr lang="en-US" smtClean="0"/>
              <a:pPr>
                <a:defRPr/>
              </a:pPr>
              <a:t>19</a:t>
            </a:fld>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1256" y="107942"/>
            <a:ext cx="2435087" cy="4239706"/>
          </a:xfrm>
        </p:spPr>
      </p:pic>
      <p:sp>
        <p:nvSpPr>
          <p:cNvPr id="6" name="Title 2"/>
          <p:cNvSpPr txBox="1">
            <a:spLocks/>
          </p:cNvSpPr>
          <p:nvPr/>
        </p:nvSpPr>
        <p:spPr bwMode="auto">
          <a:xfrm>
            <a:off x="307629" y="361950"/>
            <a:ext cx="61722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342884" rtl="0" eaLnBrk="0" fontAlgn="base" hangingPunct="0">
              <a:spcBef>
                <a:spcPct val="0"/>
              </a:spcBef>
              <a:spcAft>
                <a:spcPct val="0"/>
              </a:spcAft>
              <a:defRPr sz="2400" kern="1200">
                <a:solidFill>
                  <a:srgbClr val="006096"/>
                </a:solidFill>
                <a:latin typeface="Calibri"/>
                <a:ea typeface="Geneva" pitchFamily="-65" charset="-128"/>
                <a:cs typeface="Calibri"/>
              </a:defRPr>
            </a:lvl1pPr>
            <a:lvl2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2pPr>
            <a:lvl3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3pPr>
            <a:lvl4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4pPr>
            <a:lvl5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5pPr>
            <a:lvl6pPr marL="342884"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6pPr>
            <a:lvl7pPr marL="685766"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7pPr>
            <a:lvl8pPr marL="1028649"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8pPr>
            <a:lvl9pPr marL="1371532"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9pPr>
          </a:lstStyle>
          <a:p>
            <a:r>
              <a:rPr lang="en-US" i="1" dirty="0" err="1" smtClean="0"/>
              <a:t>SMARTree</a:t>
            </a:r>
            <a:r>
              <a:rPr lang="en-US" i="1" dirty="0" smtClean="0"/>
              <a:t> 50x – </a:t>
            </a:r>
          </a:p>
          <a:p>
            <a:r>
              <a:rPr lang="en-US" i="1" dirty="0" smtClean="0"/>
              <a:t>Void Fraction</a:t>
            </a:r>
            <a:endParaRPr lang="en-US" i="1" dirty="0"/>
          </a:p>
        </p:txBody>
      </p:sp>
      <p:sp>
        <p:nvSpPr>
          <p:cNvPr id="7" name="TextBox 6"/>
          <p:cNvSpPr txBox="1"/>
          <p:nvPr/>
        </p:nvSpPr>
        <p:spPr>
          <a:xfrm>
            <a:off x="5108229" y="4286842"/>
            <a:ext cx="1371600" cy="230832"/>
          </a:xfrm>
          <a:prstGeom prst="rect">
            <a:avLst/>
          </a:prstGeom>
          <a:noFill/>
        </p:spPr>
        <p:txBody>
          <a:bodyPr wrap="square" rtlCol="0">
            <a:spAutoFit/>
          </a:bodyPr>
          <a:lstStyle/>
          <a:p>
            <a:pPr algn="ctr"/>
            <a:r>
              <a:rPr lang="en-US" sz="900" dirty="0" smtClean="0"/>
              <a:t>Fig. </a:t>
            </a:r>
            <a:r>
              <a:rPr lang="en-US" sz="900" dirty="0" smtClean="0"/>
              <a:t>21</a:t>
            </a:r>
            <a:endParaRPr lang="en-US" sz="9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1256" y="4035863"/>
            <a:ext cx="1562318" cy="304843"/>
          </a:xfrm>
          <a:prstGeom prst="rect">
            <a:avLst/>
          </a:prstGeom>
        </p:spPr>
      </p:pic>
    </p:spTree>
    <p:extLst>
      <p:ext uri="{BB962C8B-B14F-4D97-AF65-F5344CB8AC3E}">
        <p14:creationId xmlns:p14="http://schemas.microsoft.com/office/powerpoint/2010/main" val="2221930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67ED70C6-FDCB-5747-9A21-CEFC4DDC4D7F}" type="slidenum">
              <a:rPr lang="en-US" smtClean="0"/>
              <a:pPr>
                <a:defRPr/>
              </a:pPr>
              <a:t>20</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57300"/>
            <a:ext cx="2743200" cy="2142393"/>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83" y="3399693"/>
            <a:ext cx="1495634" cy="32389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2692" y="1257300"/>
            <a:ext cx="2692815" cy="21145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6520" y="3356080"/>
            <a:ext cx="1505160" cy="295316"/>
          </a:xfrm>
          <a:prstGeom prst="rect">
            <a:avLst/>
          </a:prstGeom>
        </p:spPr>
      </p:pic>
      <p:sp>
        <p:nvSpPr>
          <p:cNvPr id="9" name="Content Placeholder 3"/>
          <p:cNvSpPr txBox="1">
            <a:spLocks/>
          </p:cNvSpPr>
          <p:nvPr/>
        </p:nvSpPr>
        <p:spPr bwMode="auto">
          <a:xfrm>
            <a:off x="5693207" y="1823797"/>
            <a:ext cx="1210452" cy="1009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57162" indent="-257162" algn="l" defTabSz="342884" rtl="0" eaLnBrk="0" fontAlgn="base" hangingPunct="0">
              <a:spcBef>
                <a:spcPct val="20000"/>
              </a:spcBef>
              <a:spcAft>
                <a:spcPct val="0"/>
              </a:spcAft>
              <a:buFont typeface="Arial" charset="0"/>
              <a:buChar char="•"/>
              <a:defRPr kern="1200">
                <a:solidFill>
                  <a:srgbClr val="006096"/>
                </a:solidFill>
                <a:latin typeface="Calibri"/>
                <a:ea typeface="Geneva" pitchFamily="-65" charset="-128"/>
                <a:cs typeface="Calibri"/>
              </a:defRPr>
            </a:lvl1pPr>
            <a:lvl2pPr marL="557185" indent="-214303" algn="l" defTabSz="342884" rtl="0" eaLnBrk="0" fontAlgn="base" hangingPunct="0">
              <a:spcBef>
                <a:spcPct val="20000"/>
              </a:spcBef>
              <a:spcAft>
                <a:spcPct val="0"/>
              </a:spcAft>
              <a:buFont typeface="Arial" charset="0"/>
              <a:buChar char="–"/>
              <a:defRPr kern="1200">
                <a:solidFill>
                  <a:srgbClr val="006096"/>
                </a:solidFill>
                <a:latin typeface="Calibri"/>
                <a:ea typeface="Geneva" pitchFamily="-65" charset="-128"/>
                <a:cs typeface="Calibri"/>
              </a:defRPr>
            </a:lvl2pPr>
            <a:lvl3pPr marL="857207" indent="-171441" algn="l" defTabSz="342884" rtl="0" eaLnBrk="0" fontAlgn="base" hangingPunct="0">
              <a:spcBef>
                <a:spcPct val="20000"/>
              </a:spcBef>
              <a:spcAft>
                <a:spcPct val="0"/>
              </a:spcAft>
              <a:buFont typeface="Arial" charset="0"/>
              <a:buChar char="•"/>
              <a:defRPr kern="1200">
                <a:solidFill>
                  <a:srgbClr val="006096"/>
                </a:solidFill>
                <a:latin typeface="Calibri"/>
                <a:ea typeface="ヒラギノ角ゴ Pro W3" charset="-128"/>
                <a:cs typeface="Calibri"/>
              </a:defRPr>
            </a:lvl3pPr>
            <a:lvl4pPr marL="1200090" indent="-171441" algn="l" defTabSz="342884" rtl="0" eaLnBrk="0" fontAlgn="base" hangingPunct="0">
              <a:spcBef>
                <a:spcPct val="20000"/>
              </a:spcBef>
              <a:spcAft>
                <a:spcPct val="0"/>
              </a:spcAft>
              <a:buFont typeface="Arial" charset="0"/>
              <a:buChar char="–"/>
              <a:defRPr kern="1200">
                <a:solidFill>
                  <a:srgbClr val="006096"/>
                </a:solidFill>
                <a:latin typeface="Calibri"/>
                <a:ea typeface="ヒラギノ角ゴ Pro W3" charset="-128"/>
                <a:cs typeface="Calibri"/>
              </a:defRPr>
            </a:lvl4pPr>
            <a:lvl5pPr marL="1542973" indent="-171441" algn="l" defTabSz="342884" rtl="0" eaLnBrk="0" fontAlgn="base" hangingPunct="0">
              <a:spcBef>
                <a:spcPct val="20000"/>
              </a:spcBef>
              <a:spcAft>
                <a:spcPct val="0"/>
              </a:spcAft>
              <a:buFont typeface="Arial" charset="0"/>
              <a:buChar char="»"/>
              <a:defRPr kern="1200">
                <a:solidFill>
                  <a:srgbClr val="006096"/>
                </a:solidFill>
                <a:latin typeface="Calibri"/>
                <a:ea typeface="ヒラギノ角ゴ Pro W3" charset="-128"/>
                <a:cs typeface="Calibri"/>
              </a:defRPr>
            </a:lvl5pPr>
            <a:lvl6pPr marL="1885856" indent="-171441" algn="l" defTabSz="342884" rtl="0" eaLnBrk="1" latinLnBrk="0" hangingPunct="1">
              <a:spcBef>
                <a:spcPct val="20000"/>
              </a:spcBef>
              <a:buFont typeface="Arial"/>
              <a:buChar char="•"/>
              <a:defRPr sz="1500" kern="1200">
                <a:solidFill>
                  <a:schemeClr val="tx1"/>
                </a:solidFill>
                <a:latin typeface="+mn-lt"/>
                <a:ea typeface="+mn-ea"/>
                <a:cs typeface="+mn-cs"/>
              </a:defRPr>
            </a:lvl6pPr>
            <a:lvl7pPr marL="2228739" indent="-171441" algn="l" defTabSz="342884" rtl="0" eaLnBrk="1" latinLnBrk="0" hangingPunct="1">
              <a:spcBef>
                <a:spcPct val="20000"/>
              </a:spcBef>
              <a:buFont typeface="Arial"/>
              <a:buChar char="•"/>
              <a:defRPr sz="1500" kern="1200">
                <a:solidFill>
                  <a:schemeClr val="tx1"/>
                </a:solidFill>
                <a:latin typeface="+mn-lt"/>
                <a:ea typeface="+mn-ea"/>
                <a:cs typeface="+mn-cs"/>
              </a:defRPr>
            </a:lvl7pPr>
            <a:lvl8pPr marL="2571621" indent="-171441" algn="l" defTabSz="342884" rtl="0" eaLnBrk="1" latinLnBrk="0" hangingPunct="1">
              <a:spcBef>
                <a:spcPct val="20000"/>
              </a:spcBef>
              <a:buFont typeface="Arial"/>
              <a:buChar char="•"/>
              <a:defRPr sz="1500" kern="1200">
                <a:solidFill>
                  <a:schemeClr val="tx1"/>
                </a:solidFill>
                <a:latin typeface="+mn-lt"/>
                <a:ea typeface="+mn-ea"/>
                <a:cs typeface="+mn-cs"/>
              </a:defRPr>
            </a:lvl8pPr>
            <a:lvl9pPr marL="2914505" indent="-171441" algn="l" defTabSz="342884"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u="sng" dirty="0" smtClean="0"/>
              <a:t>Legend</a:t>
            </a:r>
          </a:p>
          <a:p>
            <a:pPr marL="0" indent="0">
              <a:buNone/>
            </a:pPr>
            <a:r>
              <a:rPr lang="en-US" sz="800" dirty="0" smtClean="0"/>
              <a:t>Fig. 15: Upper layer</a:t>
            </a:r>
          </a:p>
          <a:p>
            <a:pPr marL="0" indent="0">
              <a:buNone/>
            </a:pPr>
            <a:r>
              <a:rPr lang="en-US" sz="800" dirty="0" smtClean="0"/>
              <a:t>Fig. 16: Lower layer</a:t>
            </a:r>
          </a:p>
        </p:txBody>
      </p:sp>
      <p:sp>
        <p:nvSpPr>
          <p:cNvPr id="10" name="TextBox 9"/>
          <p:cNvSpPr txBox="1"/>
          <p:nvPr/>
        </p:nvSpPr>
        <p:spPr>
          <a:xfrm>
            <a:off x="685800" y="3651396"/>
            <a:ext cx="1371600" cy="230832"/>
          </a:xfrm>
          <a:prstGeom prst="rect">
            <a:avLst/>
          </a:prstGeom>
          <a:noFill/>
        </p:spPr>
        <p:txBody>
          <a:bodyPr wrap="square" rtlCol="0">
            <a:spAutoFit/>
          </a:bodyPr>
          <a:lstStyle/>
          <a:p>
            <a:pPr algn="ctr"/>
            <a:r>
              <a:rPr lang="en-US" sz="900" dirty="0" smtClean="0"/>
              <a:t>Fig. </a:t>
            </a:r>
            <a:r>
              <a:rPr lang="en-US" sz="900" dirty="0" smtClean="0"/>
              <a:t>22</a:t>
            </a:r>
            <a:endParaRPr lang="en-US" sz="900" dirty="0"/>
          </a:p>
        </p:txBody>
      </p:sp>
      <p:sp>
        <p:nvSpPr>
          <p:cNvPr id="11" name="TextBox 10"/>
          <p:cNvSpPr txBox="1"/>
          <p:nvPr/>
        </p:nvSpPr>
        <p:spPr>
          <a:xfrm>
            <a:off x="3543300" y="3608172"/>
            <a:ext cx="1371600" cy="230832"/>
          </a:xfrm>
          <a:prstGeom prst="rect">
            <a:avLst/>
          </a:prstGeom>
          <a:noFill/>
        </p:spPr>
        <p:txBody>
          <a:bodyPr wrap="square" rtlCol="0">
            <a:spAutoFit/>
          </a:bodyPr>
          <a:lstStyle/>
          <a:p>
            <a:pPr algn="ctr"/>
            <a:r>
              <a:rPr lang="en-US" sz="900" dirty="0" smtClean="0"/>
              <a:t>Fig. </a:t>
            </a:r>
            <a:r>
              <a:rPr lang="en-US" sz="900" dirty="0" smtClean="0"/>
              <a:t>23</a:t>
            </a:r>
            <a:endParaRPr lang="en-US" sz="900" dirty="0"/>
          </a:p>
        </p:txBody>
      </p:sp>
      <p:sp>
        <p:nvSpPr>
          <p:cNvPr id="13" name="Title 2"/>
          <p:cNvSpPr txBox="1">
            <a:spLocks/>
          </p:cNvSpPr>
          <p:nvPr/>
        </p:nvSpPr>
        <p:spPr bwMode="auto">
          <a:xfrm>
            <a:off x="342900" y="373175"/>
            <a:ext cx="61722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342884" rtl="0" eaLnBrk="0" fontAlgn="base" hangingPunct="0">
              <a:spcBef>
                <a:spcPct val="0"/>
              </a:spcBef>
              <a:spcAft>
                <a:spcPct val="0"/>
              </a:spcAft>
              <a:defRPr sz="2400" kern="1200">
                <a:solidFill>
                  <a:srgbClr val="006096"/>
                </a:solidFill>
                <a:latin typeface="Calibri"/>
                <a:ea typeface="Geneva" pitchFamily="-65" charset="-128"/>
                <a:cs typeface="Calibri"/>
              </a:defRPr>
            </a:lvl1pPr>
            <a:lvl2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2pPr>
            <a:lvl3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3pPr>
            <a:lvl4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4pPr>
            <a:lvl5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5pPr>
            <a:lvl6pPr marL="342884"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6pPr>
            <a:lvl7pPr marL="685766"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7pPr>
            <a:lvl8pPr marL="1028649"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8pPr>
            <a:lvl9pPr marL="1371532"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9pPr>
          </a:lstStyle>
          <a:p>
            <a:r>
              <a:rPr lang="en-US" i="1" dirty="0" err="1" smtClean="0"/>
              <a:t>SMARTree</a:t>
            </a:r>
            <a:r>
              <a:rPr lang="en-US" i="1" dirty="0" smtClean="0"/>
              <a:t> – FVF by Layer</a:t>
            </a:r>
            <a:endParaRPr lang="en-US" i="1" dirty="0"/>
          </a:p>
        </p:txBody>
      </p:sp>
      <p:sp>
        <p:nvSpPr>
          <p:cNvPr id="14" name="Title 2"/>
          <p:cNvSpPr txBox="1">
            <a:spLocks/>
          </p:cNvSpPr>
          <p:nvPr/>
        </p:nvSpPr>
        <p:spPr bwMode="auto">
          <a:xfrm>
            <a:off x="2819400" y="402932"/>
            <a:ext cx="61722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342884" rtl="0" eaLnBrk="0" fontAlgn="base" hangingPunct="0">
              <a:spcBef>
                <a:spcPct val="0"/>
              </a:spcBef>
              <a:spcAft>
                <a:spcPct val="0"/>
              </a:spcAft>
              <a:defRPr sz="2400" kern="1200">
                <a:solidFill>
                  <a:srgbClr val="006096"/>
                </a:solidFill>
                <a:latin typeface="Calibri"/>
                <a:ea typeface="Geneva" pitchFamily="-65" charset="-128"/>
                <a:cs typeface="Calibri"/>
              </a:defRPr>
            </a:lvl1pPr>
            <a:lvl2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2pPr>
            <a:lvl3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3pPr>
            <a:lvl4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4pPr>
            <a:lvl5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5pPr>
            <a:lvl6pPr marL="342884"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6pPr>
            <a:lvl7pPr marL="685766"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7pPr>
            <a:lvl8pPr marL="1028649"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8pPr>
            <a:lvl9pPr marL="1371532"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9pPr>
          </a:lstStyle>
          <a:p>
            <a:r>
              <a:rPr lang="en-US" sz="1400" dirty="0" smtClean="0"/>
              <a:t>(50x)</a:t>
            </a:r>
            <a:endParaRPr lang="en-US" sz="1400" dirty="0"/>
          </a:p>
        </p:txBody>
      </p:sp>
    </p:spTree>
    <p:extLst>
      <p:ext uri="{BB962C8B-B14F-4D97-AF65-F5344CB8AC3E}">
        <p14:creationId xmlns:p14="http://schemas.microsoft.com/office/powerpoint/2010/main" val="4161083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67ED70C6-FDCB-5747-9A21-CEFC4DDC4D7F}" type="slidenum">
              <a:rPr lang="en-US" smtClean="0"/>
              <a:pPr>
                <a:defRPr/>
              </a:pPr>
              <a:t>21</a:t>
            </a:fld>
            <a:endParaRPr lang="en-US" dirty="0"/>
          </a:p>
        </p:txBody>
      </p:sp>
      <p:sp>
        <p:nvSpPr>
          <p:cNvPr id="4" name="Content Placeholder 3"/>
          <p:cNvSpPr>
            <a:spLocks noGrp="1"/>
          </p:cNvSpPr>
          <p:nvPr>
            <p:ph idx="1"/>
          </p:nvPr>
        </p:nvSpPr>
        <p:spPr>
          <a:xfrm>
            <a:off x="342900" y="895350"/>
            <a:ext cx="6172200" cy="3371849"/>
          </a:xfrm>
        </p:spPr>
        <p:txBody>
          <a:bodyPr/>
          <a:lstStyle/>
          <a:p>
            <a:r>
              <a:rPr lang="en-US" dirty="0" smtClean="0"/>
              <a:t>In Figs. 15-18, each layer that has been cut, polished, and imaged (at 20x magnification) orthogonal to the fiber orientation is analyzed in </a:t>
            </a:r>
            <a:r>
              <a:rPr lang="en-US" dirty="0" err="1" smtClean="0"/>
              <a:t>SMARTree</a:t>
            </a:r>
            <a:r>
              <a:rPr lang="en-US" dirty="0" smtClean="0"/>
              <a:t>. Layers are found to have 54.24%, 56.69%, 57.84%, and 54.81% FVF, respectively </a:t>
            </a:r>
            <a:r>
              <a:rPr lang="en-US" dirty="0"/>
              <a:t>from top layer to bottom layer</a:t>
            </a:r>
            <a:r>
              <a:rPr lang="en-US" dirty="0" smtClean="0"/>
              <a:t>. This gives an average FVF of 55.9% with a standard deviation of 1.67%. The sample is also found to have ~0.32% void fraction over the 20x imaged sample.</a:t>
            </a:r>
          </a:p>
          <a:p>
            <a:r>
              <a:rPr lang="en-US" dirty="0" smtClean="0"/>
              <a:t>In Figs. 22 and 23, both of the relevant 50x magnified layers are imaged and analyzed. The upper layer is found to have 45.67% FVF, with the bottom at 47.4%. The average of these is 46.5 %, while the standard deviation of these two numbers is 1.22% (but is not as relevant). Void fraction is found to be 0.084%</a:t>
            </a:r>
          </a:p>
        </p:txBody>
      </p:sp>
      <p:sp>
        <p:nvSpPr>
          <p:cNvPr id="5" name="Title 2"/>
          <p:cNvSpPr txBox="1">
            <a:spLocks/>
          </p:cNvSpPr>
          <p:nvPr/>
        </p:nvSpPr>
        <p:spPr bwMode="auto">
          <a:xfrm>
            <a:off x="342900" y="285750"/>
            <a:ext cx="61722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342884" rtl="0" eaLnBrk="0" fontAlgn="base" hangingPunct="0">
              <a:spcBef>
                <a:spcPct val="0"/>
              </a:spcBef>
              <a:spcAft>
                <a:spcPct val="0"/>
              </a:spcAft>
              <a:defRPr sz="2400" kern="1200">
                <a:solidFill>
                  <a:srgbClr val="006096"/>
                </a:solidFill>
                <a:latin typeface="Calibri"/>
                <a:ea typeface="Geneva" pitchFamily="-65" charset="-128"/>
                <a:cs typeface="Calibri"/>
              </a:defRPr>
            </a:lvl1pPr>
            <a:lvl2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2pPr>
            <a:lvl3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3pPr>
            <a:lvl4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4pPr>
            <a:lvl5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5pPr>
            <a:lvl6pPr marL="342884"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6pPr>
            <a:lvl7pPr marL="685766"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7pPr>
            <a:lvl8pPr marL="1028649"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8pPr>
            <a:lvl9pPr marL="1371532"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9pPr>
          </a:lstStyle>
          <a:p>
            <a:r>
              <a:rPr lang="en-US" i="1" dirty="0" smtClean="0"/>
              <a:t>Analysis</a:t>
            </a:r>
            <a:endParaRPr lang="en-US" i="1" dirty="0"/>
          </a:p>
        </p:txBody>
      </p:sp>
    </p:spTree>
    <p:extLst>
      <p:ext uri="{BB962C8B-B14F-4D97-AF65-F5344CB8AC3E}">
        <p14:creationId xmlns:p14="http://schemas.microsoft.com/office/powerpoint/2010/main" val="1633439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67ED70C6-FDCB-5747-9A21-CEFC4DDC4D7F}" type="slidenum">
              <a:rPr lang="en-US" smtClean="0"/>
              <a:pPr>
                <a:defRPr/>
              </a:pPr>
              <a:t>22</a:t>
            </a:fld>
            <a:endParaRPr lang="en-US" dirty="0"/>
          </a:p>
        </p:txBody>
      </p:sp>
      <p:sp>
        <p:nvSpPr>
          <p:cNvPr id="4" name="Content Placeholder 3"/>
          <p:cNvSpPr>
            <a:spLocks noGrp="1"/>
          </p:cNvSpPr>
          <p:nvPr>
            <p:ph idx="1"/>
          </p:nvPr>
        </p:nvSpPr>
        <p:spPr>
          <a:xfrm>
            <a:off x="342900" y="895350"/>
            <a:ext cx="6172200" cy="3581400"/>
          </a:xfrm>
        </p:spPr>
        <p:txBody>
          <a:bodyPr/>
          <a:lstStyle/>
          <a:p>
            <a:r>
              <a:rPr lang="en-US" sz="1600" dirty="0" smtClean="0"/>
              <a:t>It is ultimately determined that the sample has a fiber volume fraction of 55.9</a:t>
            </a:r>
            <a:r>
              <a:rPr lang="en-US" sz="1600" dirty="0"/>
              <a:t>% </a:t>
            </a:r>
            <a:r>
              <a:rPr lang="en-US" sz="1200" dirty="0"/>
              <a:t>±</a:t>
            </a:r>
            <a:r>
              <a:rPr lang="en-US" sz="1600" dirty="0"/>
              <a:t>1.67%</a:t>
            </a:r>
            <a:r>
              <a:rPr lang="en-US" sz="1600" dirty="0" smtClean="0"/>
              <a:t>, and a void volume fraction of .32%. These conclusions are both drawn from the 20x magnified sample image, as it is determined that the 50x sample </a:t>
            </a:r>
            <a:r>
              <a:rPr lang="en-US" sz="1600" dirty="0"/>
              <a:t>only </a:t>
            </a:r>
            <a:r>
              <a:rPr lang="en-US" sz="1600" dirty="0" smtClean="0"/>
              <a:t>provides outliers on previously examined data. The 50x is a much closer image to the surface, and provides a smaller sample size of relevant layers, which also provide data that is less general to the panel. It is analyzing too small of a subsection of the panel to garner holding much weight. Both the FVF and the VF are artificially low because of this. </a:t>
            </a:r>
          </a:p>
          <a:p>
            <a:r>
              <a:rPr lang="en-US" sz="1600" dirty="0" smtClean="0"/>
              <a:t>It is important to note that the volume fractions presented here are certainly approximations, as only the area fractions are found. These have been generalized to their respective volume fractions. </a:t>
            </a:r>
          </a:p>
          <a:p>
            <a:r>
              <a:rPr lang="en-US" sz="1600" dirty="0" smtClean="0"/>
              <a:t>From the piece sampled from the panel, it is found that this specimen is suitable for testing, with a void volume fraction &lt; 1%.</a:t>
            </a:r>
            <a:endParaRPr lang="en-US" sz="1600" dirty="0"/>
          </a:p>
        </p:txBody>
      </p:sp>
      <p:sp>
        <p:nvSpPr>
          <p:cNvPr id="6" name="Title 2"/>
          <p:cNvSpPr txBox="1">
            <a:spLocks/>
          </p:cNvSpPr>
          <p:nvPr/>
        </p:nvSpPr>
        <p:spPr bwMode="auto">
          <a:xfrm>
            <a:off x="342900" y="285750"/>
            <a:ext cx="61722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342884" rtl="0" eaLnBrk="0" fontAlgn="base" hangingPunct="0">
              <a:spcBef>
                <a:spcPct val="0"/>
              </a:spcBef>
              <a:spcAft>
                <a:spcPct val="0"/>
              </a:spcAft>
              <a:defRPr sz="2400" kern="1200">
                <a:solidFill>
                  <a:srgbClr val="006096"/>
                </a:solidFill>
                <a:latin typeface="Calibri"/>
                <a:ea typeface="Geneva" pitchFamily="-65" charset="-128"/>
                <a:cs typeface="Calibri"/>
              </a:defRPr>
            </a:lvl1pPr>
            <a:lvl2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2pPr>
            <a:lvl3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3pPr>
            <a:lvl4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4pPr>
            <a:lvl5pPr algn="ctr" defTabSz="342884" rtl="0" eaLnBrk="0" fontAlgn="base" hangingPunct="0">
              <a:spcBef>
                <a:spcPct val="0"/>
              </a:spcBef>
              <a:spcAft>
                <a:spcPct val="0"/>
              </a:spcAft>
              <a:defRPr sz="2400">
                <a:solidFill>
                  <a:schemeClr val="tx1"/>
                </a:solidFill>
                <a:latin typeface="Helvetica Neue" pitchFamily="-65" charset="0"/>
                <a:ea typeface="Geneva" pitchFamily="-65" charset="-128"/>
                <a:cs typeface="Geneva" pitchFamily="-65" charset="-128"/>
              </a:defRPr>
            </a:lvl5pPr>
            <a:lvl6pPr marL="342884"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6pPr>
            <a:lvl7pPr marL="685766"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7pPr>
            <a:lvl8pPr marL="1028649"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8pPr>
            <a:lvl9pPr marL="1371532" algn="ctr" defTabSz="342884" rtl="0" fontAlgn="base">
              <a:spcBef>
                <a:spcPct val="0"/>
              </a:spcBef>
              <a:spcAft>
                <a:spcPct val="0"/>
              </a:spcAft>
              <a:defRPr sz="2400">
                <a:solidFill>
                  <a:schemeClr val="tx1"/>
                </a:solidFill>
                <a:latin typeface="Helvetica Neue" pitchFamily="-65" charset="0"/>
                <a:ea typeface="Geneva" pitchFamily="-65" charset="-128"/>
                <a:cs typeface="Geneva" pitchFamily="-65" charset="-128"/>
              </a:defRPr>
            </a:lvl9pPr>
          </a:lstStyle>
          <a:p>
            <a:r>
              <a:rPr lang="en-US" b="1" u="sng" dirty="0" smtClean="0"/>
              <a:t>Conclusions</a:t>
            </a:r>
            <a:endParaRPr lang="en-US" b="1" u="sng" dirty="0"/>
          </a:p>
        </p:txBody>
      </p:sp>
    </p:spTree>
    <p:extLst>
      <p:ext uri="{BB962C8B-B14F-4D97-AF65-F5344CB8AC3E}">
        <p14:creationId xmlns:p14="http://schemas.microsoft.com/office/powerpoint/2010/main" val="1955720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67ED70C6-FDCB-5747-9A21-CEFC4DDC4D7F}" type="slidenum">
              <a:rPr lang="en-US" smtClean="0"/>
              <a:pPr>
                <a:defRPr/>
              </a:pPr>
              <a:t>23</a:t>
            </a:fld>
            <a:endParaRPr lang="en-US" dirty="0"/>
          </a:p>
        </p:txBody>
      </p:sp>
      <p:sp>
        <p:nvSpPr>
          <p:cNvPr id="3" name="Title 2"/>
          <p:cNvSpPr>
            <a:spLocks noGrp="1"/>
          </p:cNvSpPr>
          <p:nvPr>
            <p:ph type="title"/>
          </p:nvPr>
        </p:nvSpPr>
        <p:spPr>
          <a:xfrm>
            <a:off x="342900" y="285750"/>
            <a:ext cx="6172200" cy="742950"/>
          </a:xfrm>
        </p:spPr>
        <p:txBody>
          <a:bodyPr/>
          <a:lstStyle/>
          <a:p>
            <a:r>
              <a:rPr lang="en-US" b="1" u="sng" dirty="0" smtClean="0"/>
              <a:t>References</a:t>
            </a:r>
            <a:endParaRPr lang="en-US" b="1" u="sng" dirty="0"/>
          </a:p>
        </p:txBody>
      </p:sp>
      <p:sp>
        <p:nvSpPr>
          <p:cNvPr id="4" name="Content Placeholder 3"/>
          <p:cNvSpPr>
            <a:spLocks noGrp="1"/>
          </p:cNvSpPr>
          <p:nvPr>
            <p:ph idx="1"/>
          </p:nvPr>
        </p:nvSpPr>
        <p:spPr>
          <a:xfrm>
            <a:off x="342900" y="1028701"/>
            <a:ext cx="6172200" cy="3165476"/>
          </a:xfrm>
        </p:spPr>
        <p:txBody>
          <a:bodyPr/>
          <a:lstStyle/>
          <a:p>
            <a:pPr marL="0" indent="0">
              <a:buNone/>
            </a:pPr>
            <a:r>
              <a:rPr lang="en-US" sz="1200" dirty="0" smtClean="0"/>
              <a:t>[1] ASTM Standard D6507, 2016</a:t>
            </a:r>
            <a:r>
              <a:rPr lang="en-US" sz="1200" dirty="0"/>
              <a:t>, </a:t>
            </a:r>
            <a:r>
              <a:rPr lang="en-US" sz="1200" dirty="0" smtClean="0"/>
              <a:t>“Standard </a:t>
            </a:r>
            <a:r>
              <a:rPr lang="en-US" sz="1200" dirty="0"/>
              <a:t>Practice for Fiber Reinforcement Orientation Codes for Composite Materials,” ASTM International, West Conshohocken, PA, 2003, DOI: </a:t>
            </a:r>
            <a:r>
              <a:rPr lang="en-US" sz="1200" dirty="0" smtClean="0"/>
              <a:t>10.1520/D6507-16, </a:t>
            </a:r>
            <a:r>
              <a:rPr lang="en-US" sz="1200" dirty="0" smtClean="0">
                <a:hlinkClick r:id="rId2"/>
              </a:rPr>
              <a:t>www.astm.org/Standards/D6507.htm</a:t>
            </a:r>
            <a:r>
              <a:rPr lang="en-US" sz="1200" dirty="0" smtClean="0"/>
              <a:t>.</a:t>
            </a:r>
          </a:p>
          <a:p>
            <a:pPr marL="0" indent="0">
              <a:buNone/>
            </a:pPr>
            <a:r>
              <a:rPr lang="en-US" sz="1200" dirty="0" smtClean="0"/>
              <a:t>[2</a:t>
            </a:r>
            <a:r>
              <a:rPr lang="en-US" sz="1200" dirty="0"/>
              <a:t>] </a:t>
            </a:r>
            <a:r>
              <a:rPr lang="en-US" sz="1200" dirty="0" smtClean="0"/>
              <a:t>T700S </a:t>
            </a:r>
            <a:r>
              <a:rPr lang="en-US" sz="1200" dirty="0"/>
              <a:t>Data Sheet [PDF]. Santa Ana, CA: Toray Carbon Fibers America Inc. </a:t>
            </a:r>
            <a:r>
              <a:rPr lang="en-US" sz="1200" dirty="0">
                <a:hlinkClick r:id="rId3"/>
              </a:rPr>
              <a:t>https://</a:t>
            </a:r>
            <a:r>
              <a:rPr lang="en-US" sz="1200" dirty="0" smtClean="0">
                <a:hlinkClick r:id="rId3"/>
              </a:rPr>
              <a:t>www.toraycma.com/file_viewer.php?id=4459</a:t>
            </a:r>
            <a:r>
              <a:rPr lang="en-US" sz="1200" dirty="0" smtClean="0"/>
              <a:t>.</a:t>
            </a:r>
            <a:endParaRPr lang="en-US" sz="1200" dirty="0" smtClean="0"/>
          </a:p>
        </p:txBody>
      </p:sp>
    </p:spTree>
    <p:extLst>
      <p:ext uri="{BB962C8B-B14F-4D97-AF65-F5344CB8AC3E}">
        <p14:creationId xmlns:p14="http://schemas.microsoft.com/office/powerpoint/2010/main" val="18268698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67ED70C6-FDCB-5747-9A21-CEFC4DDC4D7F}" type="slidenum">
              <a:rPr lang="en-US" smtClean="0"/>
              <a:pPr>
                <a:defRPr/>
              </a:pPr>
              <a:t>2</a:t>
            </a:fld>
            <a:endParaRPr lang="en-US" dirty="0"/>
          </a:p>
        </p:txBody>
      </p:sp>
      <p:sp>
        <p:nvSpPr>
          <p:cNvPr id="3" name="Title 2"/>
          <p:cNvSpPr>
            <a:spLocks noGrp="1"/>
          </p:cNvSpPr>
          <p:nvPr>
            <p:ph type="title"/>
          </p:nvPr>
        </p:nvSpPr>
        <p:spPr>
          <a:xfrm>
            <a:off x="342900" y="256723"/>
            <a:ext cx="6172200" cy="742950"/>
          </a:xfrm>
        </p:spPr>
        <p:txBody>
          <a:bodyPr/>
          <a:lstStyle/>
          <a:p>
            <a:r>
              <a:rPr lang="en-US" b="1" u="sng" dirty="0" smtClean="0"/>
              <a:t>Abstract</a:t>
            </a:r>
            <a:endParaRPr lang="en-US" b="1" u="sng" dirty="0"/>
          </a:p>
        </p:txBody>
      </p:sp>
      <p:sp>
        <p:nvSpPr>
          <p:cNvPr id="4" name="Content Placeholder 3"/>
          <p:cNvSpPr>
            <a:spLocks noGrp="1"/>
          </p:cNvSpPr>
          <p:nvPr>
            <p:ph idx="1"/>
          </p:nvPr>
        </p:nvSpPr>
        <p:spPr>
          <a:xfrm>
            <a:off x="342900" y="999673"/>
            <a:ext cx="6172200" cy="3194503"/>
          </a:xfrm>
        </p:spPr>
        <p:txBody>
          <a:bodyPr/>
          <a:lstStyle/>
          <a:p>
            <a:pPr marL="0" indent="0">
              <a:buNone/>
            </a:pPr>
            <a:r>
              <a:rPr lang="en-US" dirty="0" smtClean="0"/>
              <a:t>Objectives: </a:t>
            </a:r>
          </a:p>
          <a:p>
            <a:r>
              <a:rPr lang="en-US" sz="1600" dirty="0" smtClean="0"/>
              <a:t>Lay-up, process and fabricate laminate as specified below</a:t>
            </a:r>
          </a:p>
          <a:p>
            <a:pPr marL="0" indent="0" algn="r">
              <a:buNone/>
            </a:pPr>
            <a:r>
              <a:rPr lang="en-US" sz="1600" dirty="0"/>
              <a:t>[</a:t>
            </a:r>
            <a:r>
              <a:rPr lang="en-US" sz="1600" dirty="0" smtClean="0"/>
              <a:t>0/90]</a:t>
            </a:r>
            <a:r>
              <a:rPr lang="en-US" sz="1600" baseline="-25000" dirty="0" smtClean="0"/>
              <a:t>2</a:t>
            </a:r>
            <a:r>
              <a:rPr lang="en-US" baseline="-25000" dirty="0" smtClean="0"/>
              <a:t>S</a:t>
            </a:r>
            <a:r>
              <a:rPr lang="en-US" sz="2000" baseline="-25000" dirty="0"/>
              <a:t>								</a:t>
            </a:r>
            <a:r>
              <a:rPr lang="en-US" sz="1600" baseline="30000" dirty="0"/>
              <a:t>[1</a:t>
            </a:r>
            <a:r>
              <a:rPr lang="en-US" sz="1600" baseline="30000" dirty="0" smtClean="0"/>
              <a:t>]</a:t>
            </a:r>
          </a:p>
          <a:p>
            <a:r>
              <a:rPr lang="en-US" sz="1600" dirty="0" smtClean="0"/>
              <a:t>Utilize </a:t>
            </a:r>
            <a:r>
              <a:rPr lang="en-US" sz="1600" dirty="0" smtClean="0"/>
              <a:t>non-destructive </a:t>
            </a:r>
            <a:r>
              <a:rPr lang="en-US" sz="1600" dirty="0" smtClean="0"/>
              <a:t>evaluation techniques to inspect and </a:t>
            </a:r>
            <a:r>
              <a:rPr lang="en-US" sz="1600" dirty="0"/>
              <a:t>a</a:t>
            </a:r>
            <a:r>
              <a:rPr lang="en-US" sz="1600" dirty="0" smtClean="0"/>
              <a:t>nalyze laminate quality</a:t>
            </a:r>
          </a:p>
          <a:p>
            <a:pPr marL="0" indent="0">
              <a:buNone/>
            </a:pPr>
            <a:r>
              <a:rPr lang="en-US" dirty="0" smtClean="0"/>
              <a:t>Summary of Results</a:t>
            </a:r>
          </a:p>
          <a:p>
            <a:r>
              <a:rPr lang="en-US" sz="1600" dirty="0" smtClean="0"/>
              <a:t>The panel is determined to have a fiber volume fraction of 55.9% and a void volume fraction of 0.32%</a:t>
            </a:r>
            <a:endParaRPr lang="en-US" sz="1600" dirty="0"/>
          </a:p>
        </p:txBody>
      </p:sp>
    </p:spTree>
    <p:extLst>
      <p:ext uri="{BB962C8B-B14F-4D97-AF65-F5344CB8AC3E}">
        <p14:creationId xmlns:p14="http://schemas.microsoft.com/office/powerpoint/2010/main" val="817533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67ED70C6-FDCB-5747-9A21-CEFC4DDC4D7F}" type="slidenum">
              <a:rPr lang="en-US" smtClean="0"/>
              <a:pPr>
                <a:defRPr/>
              </a:pPr>
              <a:t>3</a:t>
            </a:fld>
            <a:endParaRPr lang="en-US" dirty="0"/>
          </a:p>
        </p:txBody>
      </p:sp>
      <p:sp>
        <p:nvSpPr>
          <p:cNvPr id="3" name="Title 2"/>
          <p:cNvSpPr>
            <a:spLocks noGrp="1"/>
          </p:cNvSpPr>
          <p:nvPr>
            <p:ph type="title"/>
          </p:nvPr>
        </p:nvSpPr>
        <p:spPr>
          <a:xfrm>
            <a:off x="342900" y="275011"/>
            <a:ext cx="6172200" cy="742950"/>
          </a:xfrm>
        </p:spPr>
        <p:txBody>
          <a:bodyPr/>
          <a:lstStyle/>
          <a:p>
            <a:r>
              <a:rPr lang="en-US" b="1" u="sng" dirty="0" smtClean="0"/>
              <a:t>Procedure</a:t>
            </a:r>
            <a:endParaRPr lang="en-US" b="1" u="sng" dirty="0"/>
          </a:p>
        </p:txBody>
      </p:sp>
      <p:sp>
        <p:nvSpPr>
          <p:cNvPr id="4" name="Content Placeholder 3"/>
          <p:cNvSpPr>
            <a:spLocks noGrp="1"/>
          </p:cNvSpPr>
          <p:nvPr>
            <p:ph idx="1"/>
          </p:nvPr>
        </p:nvSpPr>
        <p:spPr>
          <a:xfrm>
            <a:off x="342900" y="1017961"/>
            <a:ext cx="6172200" cy="3176216"/>
          </a:xfrm>
        </p:spPr>
        <p:txBody>
          <a:bodyPr/>
          <a:lstStyle/>
          <a:p>
            <a:r>
              <a:rPr lang="en-US" sz="1600" dirty="0" smtClean="0"/>
              <a:t>Nomenclature in terming laminate lay-up is to follow ASTM D6507.</a:t>
            </a:r>
            <a:r>
              <a:rPr lang="en-US" sz="1600" baseline="30000" dirty="0" smtClean="0"/>
              <a:t>[1] </a:t>
            </a:r>
          </a:p>
          <a:p>
            <a:r>
              <a:rPr lang="en-US" sz="1600" dirty="0" smtClean="0"/>
              <a:t>The prepreg used was of Toray T700S fiber.</a:t>
            </a:r>
            <a:r>
              <a:rPr lang="en-US" sz="1600" baseline="30000" dirty="0" smtClean="0"/>
              <a:t>[</a:t>
            </a:r>
            <a:r>
              <a:rPr lang="en-US" sz="1600" baseline="30000" dirty="0"/>
              <a:t>2</a:t>
            </a:r>
            <a:r>
              <a:rPr lang="en-US" sz="1600" baseline="30000" dirty="0" smtClean="0"/>
              <a:t>]</a:t>
            </a:r>
            <a:r>
              <a:rPr lang="en-US" sz="1600" dirty="0" smtClean="0"/>
              <a:t> T700S Data:</a:t>
            </a:r>
          </a:p>
          <a:p>
            <a:pPr marL="0" indent="0">
              <a:buNone/>
            </a:pPr>
            <a:r>
              <a:rPr lang="en-US" sz="1600" dirty="0" smtClean="0"/>
              <a:t>T700S Data:</a:t>
            </a:r>
            <a:endParaRPr lang="en-US" sz="1600" baseline="30000" dirty="0" smtClean="0"/>
          </a:p>
          <a:p>
            <a:endParaRPr lang="en-US" baseline="30000" dirty="0"/>
          </a:p>
          <a:p>
            <a:endParaRPr lang="en-US" baseline="30000" dirty="0" smtClean="0"/>
          </a:p>
          <a:p>
            <a:endParaRPr lang="en-US" baseline="30000" dirty="0"/>
          </a:p>
          <a:p>
            <a:endParaRPr lang="en-US" sz="800" baseline="30000" dirty="0" smtClean="0"/>
          </a:p>
          <a:p>
            <a:pPr marL="0" indent="0">
              <a:buNone/>
            </a:pPr>
            <a:endParaRPr lang="en-US" sz="1600" dirty="0" smtClean="0"/>
          </a:p>
          <a:p>
            <a:pPr marL="0" indent="0">
              <a:buNone/>
            </a:pPr>
            <a:endParaRPr lang="en-US" sz="1600" dirty="0" smtClean="0"/>
          </a:p>
          <a:p>
            <a:pPr marL="0" indent="0">
              <a:buNone/>
            </a:pPr>
            <a:endParaRPr lang="en-US" baseline="30000" dirty="0"/>
          </a:p>
        </p:txBody>
      </p:sp>
      <p:graphicFrame>
        <p:nvGraphicFramePr>
          <p:cNvPr id="9" name="Table 8"/>
          <p:cNvGraphicFramePr>
            <a:graphicFrameLocks noGrp="1"/>
          </p:cNvGraphicFramePr>
          <p:nvPr>
            <p:extLst>
              <p:ext uri="{D42A27DB-BD31-4B8C-83A1-F6EECF244321}">
                <p14:modId xmlns:p14="http://schemas.microsoft.com/office/powerpoint/2010/main" val="2779174960"/>
              </p:ext>
            </p:extLst>
          </p:nvPr>
        </p:nvGraphicFramePr>
        <p:xfrm>
          <a:off x="218564" y="2038350"/>
          <a:ext cx="6420872" cy="2485647"/>
        </p:xfrm>
        <a:graphic>
          <a:graphicData uri="http://schemas.openxmlformats.org/drawingml/2006/table">
            <a:tbl>
              <a:tblPr>
                <a:tableStyleId>{5C22544A-7EE6-4342-B048-85BDC9FD1C3A}</a:tableStyleId>
              </a:tblPr>
              <a:tblGrid>
                <a:gridCol w="546865">
                  <a:extLst>
                    <a:ext uri="{9D8B030D-6E8A-4147-A177-3AD203B41FA5}">
                      <a16:colId xmlns:a16="http://schemas.microsoft.com/office/drawing/2014/main" val="105602571"/>
                    </a:ext>
                  </a:extLst>
                </a:gridCol>
                <a:gridCol w="769924">
                  <a:extLst>
                    <a:ext uri="{9D8B030D-6E8A-4147-A177-3AD203B41FA5}">
                      <a16:colId xmlns:a16="http://schemas.microsoft.com/office/drawing/2014/main" val="2836789408"/>
                    </a:ext>
                  </a:extLst>
                </a:gridCol>
                <a:gridCol w="750647">
                  <a:extLst>
                    <a:ext uri="{9D8B030D-6E8A-4147-A177-3AD203B41FA5}">
                      <a16:colId xmlns:a16="http://schemas.microsoft.com/office/drawing/2014/main" val="3749283404"/>
                    </a:ext>
                  </a:extLst>
                </a:gridCol>
                <a:gridCol w="383593">
                  <a:extLst>
                    <a:ext uri="{9D8B030D-6E8A-4147-A177-3AD203B41FA5}">
                      <a16:colId xmlns:a16="http://schemas.microsoft.com/office/drawing/2014/main" val="1394852953"/>
                    </a:ext>
                  </a:extLst>
                </a:gridCol>
                <a:gridCol w="835607">
                  <a:extLst>
                    <a:ext uri="{9D8B030D-6E8A-4147-A177-3AD203B41FA5}">
                      <a16:colId xmlns:a16="http://schemas.microsoft.com/office/drawing/2014/main" val="276190066"/>
                    </a:ext>
                  </a:extLst>
                </a:gridCol>
                <a:gridCol w="76200">
                  <a:extLst>
                    <a:ext uri="{9D8B030D-6E8A-4147-A177-3AD203B41FA5}">
                      <a16:colId xmlns:a16="http://schemas.microsoft.com/office/drawing/2014/main" val="19565049"/>
                    </a:ext>
                  </a:extLst>
                </a:gridCol>
                <a:gridCol w="1066800">
                  <a:extLst>
                    <a:ext uri="{9D8B030D-6E8A-4147-A177-3AD203B41FA5}">
                      <a16:colId xmlns:a16="http://schemas.microsoft.com/office/drawing/2014/main" val="3047615884"/>
                    </a:ext>
                  </a:extLst>
                </a:gridCol>
                <a:gridCol w="370892">
                  <a:extLst>
                    <a:ext uri="{9D8B030D-6E8A-4147-A177-3AD203B41FA5}">
                      <a16:colId xmlns:a16="http://schemas.microsoft.com/office/drawing/2014/main" val="1409531024"/>
                    </a:ext>
                  </a:extLst>
                </a:gridCol>
                <a:gridCol w="619708">
                  <a:extLst>
                    <a:ext uri="{9D8B030D-6E8A-4147-A177-3AD203B41FA5}">
                      <a16:colId xmlns:a16="http://schemas.microsoft.com/office/drawing/2014/main" val="4168534296"/>
                    </a:ext>
                  </a:extLst>
                </a:gridCol>
                <a:gridCol w="1000636">
                  <a:extLst>
                    <a:ext uri="{9D8B030D-6E8A-4147-A177-3AD203B41FA5}">
                      <a16:colId xmlns:a16="http://schemas.microsoft.com/office/drawing/2014/main" val="3729866705"/>
                    </a:ext>
                  </a:extLst>
                </a:gridCol>
              </a:tblGrid>
              <a:tr h="211925">
                <a:tc gridSpan="2">
                  <a:txBody>
                    <a:bodyPr/>
                    <a:lstStyle/>
                    <a:p>
                      <a:pPr algn="l" fontAlgn="b"/>
                      <a:r>
                        <a:rPr lang="en-US" sz="800" b="1" u="none" strike="noStrike" dirty="0">
                          <a:effectLst/>
                        </a:rPr>
                        <a:t>Toray T700S</a:t>
                      </a:r>
                      <a:endParaRPr lang="en-US" sz="800" b="1" i="0" u="none" strike="noStrike" dirty="0">
                        <a:solidFill>
                          <a:srgbClr val="000000"/>
                        </a:solidFill>
                        <a:effectLst/>
                        <a:latin typeface="Calibri" panose="020F0502020204030204" pitchFamily="34" charset="0"/>
                      </a:endParaRPr>
                    </a:p>
                  </a:txBody>
                  <a:tcPr marL="7155" marR="7155" marT="7155" marB="0" anchor="b"/>
                </a:tc>
                <a:tc hMerge="1">
                  <a:txBody>
                    <a:bodyPr/>
                    <a:lstStyle/>
                    <a:p>
                      <a:endParaRPr lang="en-US"/>
                    </a:p>
                  </a:txBody>
                  <a:tcPr/>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l"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l"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7155" marR="7155" marT="7155" marB="0" anchor="b"/>
                </a:tc>
                <a:tc gridSpan="2">
                  <a:txBody>
                    <a:bodyPr/>
                    <a:lstStyle/>
                    <a:p>
                      <a:pPr algn="l" fontAlgn="b"/>
                      <a:endParaRPr lang="en-US" sz="800" b="0" i="0" u="none" strike="noStrike">
                        <a:solidFill>
                          <a:srgbClr val="000000"/>
                        </a:solidFill>
                        <a:effectLst/>
                        <a:latin typeface="Calibri" panose="020F0502020204030204" pitchFamily="34" charset="0"/>
                      </a:endParaRPr>
                    </a:p>
                  </a:txBody>
                  <a:tcPr marL="7155" marR="7155" marT="7155" marB="0" anchor="b"/>
                </a:tc>
                <a:tc hMerge="1">
                  <a:txBody>
                    <a:bodyPr/>
                    <a:lstStyle/>
                    <a:p>
                      <a:endParaRPr lang="en-US"/>
                    </a:p>
                  </a:txBody>
                  <a:tcPr/>
                </a:tc>
                <a:tc>
                  <a:txBody>
                    <a:bodyPr/>
                    <a:lstStyle/>
                    <a:p>
                      <a:pPr algn="l" fontAlgn="b"/>
                      <a:endParaRPr lang="en-US" sz="800" b="0" i="0" u="none" strike="noStrike">
                        <a:solidFill>
                          <a:srgbClr val="000000"/>
                        </a:solidFill>
                        <a:effectLst/>
                        <a:latin typeface="Calibri" panose="020F0502020204030204" pitchFamily="34" charset="0"/>
                      </a:endParaRPr>
                    </a:p>
                  </a:txBody>
                  <a:tcPr marL="7155" marR="7155" marT="7155" marB="0" anchor="b"/>
                </a:tc>
                <a:tc>
                  <a:txBody>
                    <a:bodyPr/>
                    <a:lstStyle/>
                    <a:p>
                      <a:pPr algn="ctr" fontAlgn="b"/>
                      <a:endParaRPr lang="en-US" sz="800" b="0" i="0" u="none" strike="noStrike">
                        <a:solidFill>
                          <a:srgbClr val="000000"/>
                        </a:solidFill>
                        <a:effectLst/>
                        <a:latin typeface="Calibri" panose="020F0502020204030204" pitchFamily="34" charset="0"/>
                      </a:endParaRPr>
                    </a:p>
                  </a:txBody>
                  <a:tcPr marL="7155" marR="7155" marT="7155" marB="0" anchor="b"/>
                </a:tc>
                <a:extLst>
                  <a:ext uri="{0D108BD9-81ED-4DB2-BD59-A6C34878D82A}">
                    <a16:rowId xmlns:a16="http://schemas.microsoft.com/office/drawing/2014/main" val="1340373271"/>
                  </a:ext>
                </a:extLst>
              </a:tr>
              <a:tr h="211925">
                <a:tc gridSpan="2">
                  <a:txBody>
                    <a:bodyPr/>
                    <a:lstStyle/>
                    <a:p>
                      <a:pPr algn="ctr" fontAlgn="b"/>
                      <a:r>
                        <a:rPr lang="en-US" sz="800" i="1" u="none" strike="noStrike" dirty="0">
                          <a:effectLst/>
                        </a:rPr>
                        <a:t>Fiber Properties</a:t>
                      </a:r>
                      <a:endParaRPr lang="en-US" sz="800" b="0" i="1" u="none" strike="noStrike" dirty="0">
                        <a:solidFill>
                          <a:srgbClr val="000000"/>
                        </a:solidFill>
                        <a:effectLst/>
                        <a:latin typeface="Calibri" panose="020F0502020204030204" pitchFamily="34" charset="0"/>
                      </a:endParaRPr>
                    </a:p>
                  </a:txBody>
                  <a:tcPr marL="7155" marR="7155" marT="7155" marB="0" anchor="b"/>
                </a:tc>
                <a:tc hMerge="1">
                  <a:txBody>
                    <a:bodyPr/>
                    <a:lstStyle/>
                    <a:p>
                      <a:endParaRPr lang="en-US"/>
                    </a:p>
                  </a:txBody>
                  <a:tcPr/>
                </a:tc>
                <a:tc>
                  <a:txBody>
                    <a:bodyPr/>
                    <a:lstStyle/>
                    <a:p>
                      <a:pPr algn="ctr" fontAlgn="b"/>
                      <a:endParaRPr lang="en-US" sz="800" b="0" i="1" u="none" strike="noStrike">
                        <a:solidFill>
                          <a:srgbClr val="000000"/>
                        </a:solidFill>
                        <a:effectLst/>
                        <a:latin typeface="Calibri" panose="020F0502020204030204" pitchFamily="34" charset="0"/>
                      </a:endParaRPr>
                    </a:p>
                  </a:txBody>
                  <a:tcPr marL="7155" marR="7155" marT="7155" marB="0" anchor="b"/>
                </a:tc>
                <a:tc gridSpan="2">
                  <a:txBody>
                    <a:bodyPr/>
                    <a:lstStyle/>
                    <a:p>
                      <a:pPr algn="ctr" fontAlgn="b"/>
                      <a:r>
                        <a:rPr lang="en-US" sz="800" i="1" u="none" strike="noStrike" dirty="0">
                          <a:effectLst/>
                        </a:rPr>
                        <a:t>Functional Properties</a:t>
                      </a:r>
                      <a:endParaRPr lang="en-US" sz="800" b="0" i="1" u="none" strike="noStrike" dirty="0">
                        <a:solidFill>
                          <a:srgbClr val="000000"/>
                        </a:solidFill>
                        <a:effectLst/>
                        <a:latin typeface="Calibri" panose="020F0502020204030204" pitchFamily="34" charset="0"/>
                      </a:endParaRPr>
                    </a:p>
                  </a:txBody>
                  <a:tcPr marL="7155" marR="7155" marT="7155" marB="0" anchor="b"/>
                </a:tc>
                <a:tc hMerge="1">
                  <a:txBody>
                    <a:bodyPr/>
                    <a:lstStyle/>
                    <a:p>
                      <a:endParaRPr lang="en-US"/>
                    </a:p>
                  </a:txBody>
                  <a:tcPr/>
                </a:tc>
                <a:tc>
                  <a:txBody>
                    <a:bodyPr/>
                    <a:lstStyle/>
                    <a:p>
                      <a:pPr algn="ctr" fontAlgn="b"/>
                      <a:endParaRPr lang="en-US" sz="800" b="0" i="0" u="none" strike="noStrike">
                        <a:solidFill>
                          <a:srgbClr val="000000"/>
                        </a:solidFill>
                        <a:effectLst/>
                        <a:latin typeface="Calibri" panose="020F0502020204030204" pitchFamily="34" charset="0"/>
                      </a:endParaRPr>
                    </a:p>
                  </a:txBody>
                  <a:tcPr marL="7155" marR="7155" marT="7155" marB="0" anchor="b"/>
                </a:tc>
                <a:tc gridSpan="3">
                  <a:txBody>
                    <a:bodyPr/>
                    <a:lstStyle/>
                    <a:p>
                      <a:pPr algn="ctr" fontAlgn="b"/>
                      <a:r>
                        <a:rPr lang="en-US" sz="800" i="1" u="none" strike="noStrike" dirty="0">
                          <a:effectLst/>
                        </a:rPr>
                        <a:t>Composite Properties</a:t>
                      </a:r>
                      <a:endParaRPr lang="en-US" sz="800" b="0" i="1" u="none" strike="noStrike" dirty="0">
                        <a:solidFill>
                          <a:srgbClr val="000000"/>
                        </a:solidFill>
                        <a:effectLst/>
                        <a:latin typeface="Calibri" panose="020F0502020204030204" pitchFamily="34" charset="0"/>
                      </a:endParaRPr>
                    </a:p>
                  </a:txBody>
                  <a:tcPr marL="7155" marR="7155" marT="7155" marB="0" anchor="b"/>
                </a:tc>
                <a:tc hMerge="1">
                  <a:txBody>
                    <a:bodyPr/>
                    <a:lstStyle/>
                    <a:p>
                      <a:endParaRPr lang="en-US"/>
                    </a:p>
                  </a:txBody>
                  <a:tcPr/>
                </a:tc>
                <a:tc hMerge="1">
                  <a:txBody>
                    <a:bodyPr/>
                    <a:lstStyle/>
                    <a:p>
                      <a:endParaRPr lang="en-US"/>
                    </a:p>
                  </a:txBody>
                  <a:tcPr/>
                </a:tc>
                <a:tc>
                  <a:txBody>
                    <a:bodyPr/>
                    <a:lstStyle/>
                    <a:p>
                      <a:pPr algn="ctr" fontAlgn="b"/>
                      <a:endParaRPr lang="en-US" sz="800" b="0" i="0" u="none" strike="noStrike">
                        <a:solidFill>
                          <a:srgbClr val="000000"/>
                        </a:solidFill>
                        <a:effectLst/>
                        <a:latin typeface="Calibri" panose="020F0502020204030204" pitchFamily="34" charset="0"/>
                      </a:endParaRPr>
                    </a:p>
                  </a:txBody>
                  <a:tcPr marL="7155" marR="7155" marT="7155" marB="0" anchor="b"/>
                </a:tc>
                <a:extLst>
                  <a:ext uri="{0D108BD9-81ED-4DB2-BD59-A6C34878D82A}">
                    <a16:rowId xmlns:a16="http://schemas.microsoft.com/office/drawing/2014/main" val="178349484"/>
                  </a:ext>
                </a:extLst>
              </a:tr>
              <a:tr h="211925">
                <a:tc>
                  <a:txBody>
                    <a:bodyPr/>
                    <a:lstStyle/>
                    <a:p>
                      <a:pPr algn="l" fontAlgn="b"/>
                      <a:r>
                        <a:rPr lang="en-US" sz="800" u="none" strike="noStrike" dirty="0">
                          <a:effectLst/>
                        </a:rPr>
                        <a:t>Tensile Strength</a:t>
                      </a:r>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r>
                        <a:rPr lang="en-US" sz="800" u="none" strike="noStrike" dirty="0">
                          <a:effectLst/>
                        </a:rPr>
                        <a:t>711 ksi</a:t>
                      </a:r>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r>
                        <a:rPr lang="en-US" sz="800" dirty="0" smtClean="0"/>
                        <a:t>TY-030B-01</a:t>
                      </a:r>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l" fontAlgn="b"/>
                      <a:r>
                        <a:rPr lang="en-US" sz="800" u="none" strike="noStrike" dirty="0">
                          <a:effectLst/>
                        </a:rPr>
                        <a:t>CTE</a:t>
                      </a:r>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r>
                        <a:rPr lang="el-GR" sz="800" u="none" strike="noStrike" dirty="0">
                          <a:effectLst/>
                        </a:rPr>
                        <a:t>.-0.38 α⋅10</a:t>
                      </a:r>
                      <a:r>
                        <a:rPr lang="el-GR" sz="800" u="none" strike="noStrike" baseline="30000" dirty="0">
                          <a:effectLst/>
                        </a:rPr>
                        <a:t>-6</a:t>
                      </a:r>
                      <a:r>
                        <a:rPr lang="el-GR" sz="800" u="none" strike="noStrike" dirty="0">
                          <a:effectLst/>
                        </a:rPr>
                        <a:t>/°</a:t>
                      </a:r>
                      <a:r>
                        <a:rPr lang="en-US" sz="800" u="none" strike="noStrike" dirty="0">
                          <a:effectLst/>
                        </a:rPr>
                        <a:t>C</a:t>
                      </a:r>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l" fontAlgn="b"/>
                      <a:r>
                        <a:rPr lang="en-US" sz="800" u="none" strike="noStrike" dirty="0">
                          <a:effectLst/>
                        </a:rPr>
                        <a:t>Tensile Strength</a:t>
                      </a:r>
                      <a:endParaRPr lang="en-US" sz="800" b="0" i="0" u="none" strike="noStrike" dirty="0">
                        <a:solidFill>
                          <a:srgbClr val="000000"/>
                        </a:solidFill>
                        <a:effectLst/>
                        <a:latin typeface="Calibri" panose="020F0502020204030204" pitchFamily="34" charset="0"/>
                      </a:endParaRPr>
                    </a:p>
                  </a:txBody>
                  <a:tcPr marL="7155" marR="7155" marT="7155" marB="0" anchor="b"/>
                </a:tc>
                <a:tc gridSpan="2">
                  <a:txBody>
                    <a:bodyPr/>
                    <a:lstStyle/>
                    <a:p>
                      <a:pPr algn="ctr" fontAlgn="b"/>
                      <a:r>
                        <a:rPr lang="en-US" sz="800" u="none" strike="noStrike" dirty="0">
                          <a:effectLst/>
                        </a:rPr>
                        <a:t>370 ksi</a:t>
                      </a:r>
                      <a:endParaRPr lang="en-US" sz="800" b="0" i="0" u="none" strike="noStrike" dirty="0">
                        <a:solidFill>
                          <a:srgbClr val="000000"/>
                        </a:solidFill>
                        <a:effectLst/>
                        <a:latin typeface="Calibri" panose="020F0502020204030204" pitchFamily="34" charset="0"/>
                      </a:endParaRPr>
                    </a:p>
                  </a:txBody>
                  <a:tcPr marL="7155" marR="7155" marT="7155" marB="0" anchor="b"/>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r>
                        <a:rPr lang="en-US" sz="800" dirty="0" smtClean="0"/>
                        <a:t>ASTM D-3039</a:t>
                      </a:r>
                      <a:endParaRPr lang="en-US" sz="800" b="0" i="0" u="none" strike="noStrike" dirty="0">
                        <a:solidFill>
                          <a:srgbClr val="000000"/>
                        </a:solidFill>
                        <a:effectLst/>
                        <a:latin typeface="Calibri" panose="020F0502020204030204" pitchFamily="34" charset="0"/>
                      </a:endParaRPr>
                    </a:p>
                  </a:txBody>
                  <a:tcPr marL="7155" marR="7155" marT="7155" marB="0" anchor="b"/>
                </a:tc>
                <a:extLst>
                  <a:ext uri="{0D108BD9-81ED-4DB2-BD59-A6C34878D82A}">
                    <a16:rowId xmlns:a16="http://schemas.microsoft.com/office/drawing/2014/main" val="40920495"/>
                  </a:ext>
                </a:extLst>
              </a:tr>
              <a:tr h="211925">
                <a:tc>
                  <a:txBody>
                    <a:bodyPr/>
                    <a:lstStyle/>
                    <a:p>
                      <a:pPr algn="l" fontAlgn="b"/>
                      <a:r>
                        <a:rPr lang="en-US" sz="800" u="none" strike="noStrike" dirty="0">
                          <a:effectLst/>
                        </a:rPr>
                        <a:t>Tensile Modulus</a:t>
                      </a:r>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r>
                        <a:rPr lang="en-US" sz="800" u="none" strike="noStrike">
                          <a:effectLst/>
                        </a:rPr>
                        <a:t>33.4 Msi</a:t>
                      </a:r>
                      <a:endParaRPr lang="en-US" sz="800" b="0" i="0" u="none" strike="noStrike">
                        <a:solidFill>
                          <a:srgbClr val="000000"/>
                        </a:solidFill>
                        <a:effectLst/>
                        <a:latin typeface="Calibri" panose="020F0502020204030204" pitchFamily="34" charset="0"/>
                      </a:endParaRPr>
                    </a:p>
                  </a:txBody>
                  <a:tcPr marL="7155" marR="7155" marT="7155" marB="0" anchor="b"/>
                </a:tc>
                <a:tc>
                  <a:txBody>
                    <a:bodyPr/>
                    <a:lstStyle/>
                    <a:p>
                      <a:pPr algn="ctr" fontAlgn="b"/>
                      <a:r>
                        <a:rPr lang="en-US" sz="800" dirty="0" smtClean="0"/>
                        <a:t>TY-030B-01</a:t>
                      </a:r>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l" fontAlgn="b"/>
                      <a:r>
                        <a:rPr lang="en-US" sz="800" u="none" strike="noStrike" dirty="0">
                          <a:effectLst/>
                        </a:rPr>
                        <a:t>Specific Heat</a:t>
                      </a:r>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r>
                        <a:rPr lang="en-US" sz="800" u="none" strike="noStrike">
                          <a:effectLst/>
                        </a:rPr>
                        <a:t>0.18 Cal/g⋅˚C</a:t>
                      </a:r>
                      <a:endParaRPr lang="en-US" sz="800" b="0" i="0" u="none" strike="noStrike">
                        <a:solidFill>
                          <a:srgbClr val="000000"/>
                        </a:solidFill>
                        <a:effectLst/>
                        <a:latin typeface="Calibri" panose="020F0502020204030204" pitchFamily="34" charset="0"/>
                      </a:endParaRPr>
                    </a:p>
                  </a:txBody>
                  <a:tcPr marL="7155" marR="7155" marT="7155" marB="0" anchor="b"/>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l" fontAlgn="b"/>
                      <a:r>
                        <a:rPr lang="en-US" sz="800" u="none" strike="noStrike" dirty="0">
                          <a:effectLst/>
                        </a:rPr>
                        <a:t>Tensile Modulus</a:t>
                      </a:r>
                      <a:endParaRPr lang="en-US" sz="800" b="0" i="0" u="none" strike="noStrike" dirty="0">
                        <a:solidFill>
                          <a:srgbClr val="000000"/>
                        </a:solidFill>
                        <a:effectLst/>
                        <a:latin typeface="Calibri" panose="020F0502020204030204" pitchFamily="34" charset="0"/>
                      </a:endParaRPr>
                    </a:p>
                  </a:txBody>
                  <a:tcPr marL="7155" marR="7155" marT="7155" marB="0" anchor="b"/>
                </a:tc>
                <a:tc gridSpan="2">
                  <a:txBody>
                    <a:bodyPr/>
                    <a:lstStyle/>
                    <a:p>
                      <a:pPr algn="ctr" fontAlgn="b"/>
                      <a:r>
                        <a:rPr lang="en-US" sz="800" u="none" strike="noStrike">
                          <a:effectLst/>
                        </a:rPr>
                        <a:t>20.0 Msi</a:t>
                      </a:r>
                      <a:endParaRPr lang="en-US" sz="800" b="0" i="0" u="none" strike="noStrike">
                        <a:solidFill>
                          <a:srgbClr val="000000"/>
                        </a:solidFill>
                        <a:effectLst/>
                        <a:latin typeface="Calibri" panose="020F0502020204030204" pitchFamily="34" charset="0"/>
                      </a:endParaRPr>
                    </a:p>
                  </a:txBody>
                  <a:tcPr marL="7155" marR="7155" marT="7155" marB="0" anchor="b"/>
                </a:tc>
                <a:tc hMerge="1">
                  <a:txBody>
                    <a:bodyPr/>
                    <a:lstStyle/>
                    <a:p>
                      <a:pPr algn="ctr" fontAlgn="b"/>
                      <a:endParaRPr lang="en-US" sz="800" b="0" i="0" u="none" strike="noStrike">
                        <a:solidFill>
                          <a:srgbClr val="000000"/>
                        </a:solidFill>
                        <a:effectLst/>
                        <a:latin typeface="Calibri" panose="020F0502020204030204" pitchFamily="34" charset="0"/>
                      </a:endParaRPr>
                    </a:p>
                  </a:txBody>
                  <a:tcPr marL="7155" marR="7155" marT="7155" marB="0" anchor="b"/>
                </a:tc>
                <a:tc>
                  <a:txBody>
                    <a:bodyPr/>
                    <a:lstStyle/>
                    <a:p>
                      <a:pPr algn="ctr" fontAlgn="b"/>
                      <a:r>
                        <a:rPr lang="en-US" sz="800" dirty="0" smtClean="0"/>
                        <a:t>ASTM D-3039</a:t>
                      </a:r>
                      <a:endParaRPr lang="en-US" sz="800" b="0" i="0" u="none" strike="noStrike" dirty="0">
                        <a:solidFill>
                          <a:srgbClr val="000000"/>
                        </a:solidFill>
                        <a:effectLst/>
                        <a:latin typeface="Calibri" panose="020F0502020204030204" pitchFamily="34" charset="0"/>
                      </a:endParaRPr>
                    </a:p>
                  </a:txBody>
                  <a:tcPr marL="7155" marR="7155" marT="7155" marB="0" anchor="b"/>
                </a:tc>
                <a:extLst>
                  <a:ext uri="{0D108BD9-81ED-4DB2-BD59-A6C34878D82A}">
                    <a16:rowId xmlns:a16="http://schemas.microsoft.com/office/drawing/2014/main" val="2320406014"/>
                  </a:ext>
                </a:extLst>
              </a:tr>
              <a:tr h="211925">
                <a:tc>
                  <a:txBody>
                    <a:bodyPr/>
                    <a:lstStyle/>
                    <a:p>
                      <a:pPr algn="l" fontAlgn="b"/>
                      <a:r>
                        <a:rPr lang="en-US" sz="800" u="none" strike="noStrike" dirty="0">
                          <a:effectLst/>
                        </a:rPr>
                        <a:t>Strain</a:t>
                      </a:r>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r>
                        <a:rPr lang="en-US" sz="800" u="none" strike="noStrike" dirty="0">
                          <a:effectLst/>
                        </a:rPr>
                        <a:t>2.1 %.</a:t>
                      </a:r>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r>
                        <a:rPr lang="en-US" sz="800" dirty="0" smtClean="0"/>
                        <a:t>TY-030B-01</a:t>
                      </a:r>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l" fontAlgn="b"/>
                      <a:r>
                        <a:rPr lang="en-US" sz="800" u="none" strike="noStrike" dirty="0">
                          <a:effectLst/>
                        </a:rPr>
                        <a:t>TC</a:t>
                      </a:r>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r>
                        <a:rPr lang="en-US" sz="800" u="none" strike="noStrike">
                          <a:effectLst/>
                        </a:rPr>
                        <a:t>0.0224 Cal/cm⋅s⋅˚C</a:t>
                      </a:r>
                      <a:endParaRPr lang="en-US" sz="800" b="0" i="0" u="none" strike="noStrike">
                        <a:solidFill>
                          <a:srgbClr val="000000"/>
                        </a:solidFill>
                        <a:effectLst/>
                        <a:latin typeface="Calibri" panose="020F0502020204030204" pitchFamily="34" charset="0"/>
                      </a:endParaRPr>
                    </a:p>
                  </a:txBody>
                  <a:tcPr marL="7155" marR="7155" marT="7155" marB="0" anchor="b"/>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l" fontAlgn="b"/>
                      <a:r>
                        <a:rPr lang="en-US" sz="800" u="none" strike="noStrike" dirty="0">
                          <a:effectLst/>
                        </a:rPr>
                        <a:t>Tensile Strain </a:t>
                      </a:r>
                      <a:endParaRPr lang="en-US" sz="800" b="0" i="0" u="none" strike="noStrike" dirty="0">
                        <a:solidFill>
                          <a:srgbClr val="000000"/>
                        </a:solidFill>
                        <a:effectLst/>
                        <a:latin typeface="Calibri" panose="020F0502020204030204" pitchFamily="34" charset="0"/>
                      </a:endParaRPr>
                    </a:p>
                  </a:txBody>
                  <a:tcPr marL="7155" marR="7155" marT="7155" marB="0" anchor="b"/>
                </a:tc>
                <a:tc gridSpan="2">
                  <a:txBody>
                    <a:bodyPr/>
                    <a:lstStyle/>
                    <a:p>
                      <a:pPr algn="ctr" fontAlgn="b"/>
                      <a:r>
                        <a:rPr lang="en-US" sz="800" u="none" strike="noStrike">
                          <a:effectLst/>
                        </a:rPr>
                        <a:t>1.7%.</a:t>
                      </a:r>
                      <a:endParaRPr lang="en-US" sz="800" b="0" i="0" u="none" strike="noStrike">
                        <a:solidFill>
                          <a:srgbClr val="000000"/>
                        </a:solidFill>
                        <a:effectLst/>
                        <a:latin typeface="Calibri" panose="020F0502020204030204" pitchFamily="34" charset="0"/>
                      </a:endParaRPr>
                    </a:p>
                  </a:txBody>
                  <a:tcPr marL="7155" marR="7155" marT="7155" marB="0" anchor="b"/>
                </a:tc>
                <a:tc hMerge="1">
                  <a:txBody>
                    <a:bodyPr/>
                    <a:lstStyle/>
                    <a:p>
                      <a:pPr algn="ctr" fontAlgn="b"/>
                      <a:endParaRPr lang="en-US" sz="800" b="0" i="0" u="none" strike="noStrike">
                        <a:solidFill>
                          <a:srgbClr val="000000"/>
                        </a:solidFill>
                        <a:effectLst/>
                        <a:latin typeface="Calibri" panose="020F0502020204030204" pitchFamily="34" charset="0"/>
                      </a:endParaRPr>
                    </a:p>
                  </a:txBody>
                  <a:tcPr marL="7155" marR="7155" marT="7155" marB="0" anchor="b"/>
                </a:tc>
                <a:tc>
                  <a:txBody>
                    <a:bodyPr/>
                    <a:lstStyle/>
                    <a:p>
                      <a:pPr algn="ctr" fontAlgn="b"/>
                      <a:r>
                        <a:rPr lang="en-US" sz="800" dirty="0" smtClean="0"/>
                        <a:t>ASTM D-3039</a:t>
                      </a:r>
                      <a:endParaRPr lang="en-US" sz="800" b="0" i="0" u="none" strike="noStrike" dirty="0">
                        <a:solidFill>
                          <a:srgbClr val="000000"/>
                        </a:solidFill>
                        <a:effectLst/>
                        <a:latin typeface="Calibri" panose="020F0502020204030204" pitchFamily="34" charset="0"/>
                      </a:endParaRPr>
                    </a:p>
                  </a:txBody>
                  <a:tcPr marL="7155" marR="7155" marT="7155" marB="0" anchor="b"/>
                </a:tc>
                <a:extLst>
                  <a:ext uri="{0D108BD9-81ED-4DB2-BD59-A6C34878D82A}">
                    <a16:rowId xmlns:a16="http://schemas.microsoft.com/office/drawing/2014/main" val="2104807986"/>
                  </a:ext>
                </a:extLst>
              </a:tr>
              <a:tr h="240683">
                <a:tc>
                  <a:txBody>
                    <a:bodyPr/>
                    <a:lstStyle/>
                    <a:p>
                      <a:pPr algn="l" fontAlgn="b"/>
                      <a:r>
                        <a:rPr lang="en-US" sz="800" u="none" strike="noStrike">
                          <a:effectLst/>
                        </a:rPr>
                        <a:t>Density</a:t>
                      </a:r>
                      <a:endParaRPr lang="en-US" sz="800" b="0" i="0" u="none" strike="noStrike">
                        <a:solidFill>
                          <a:srgbClr val="000000"/>
                        </a:solidFill>
                        <a:effectLst/>
                        <a:latin typeface="Calibri" panose="020F0502020204030204" pitchFamily="34" charset="0"/>
                      </a:endParaRPr>
                    </a:p>
                  </a:txBody>
                  <a:tcPr marL="7155" marR="7155" marT="7155" marB="0" anchor="b"/>
                </a:tc>
                <a:tc>
                  <a:txBody>
                    <a:bodyPr/>
                    <a:lstStyle/>
                    <a:p>
                      <a:pPr algn="ctr" fontAlgn="b"/>
                      <a:r>
                        <a:rPr lang="en-US" sz="800" u="none" strike="noStrike" dirty="0">
                          <a:effectLst/>
                        </a:rPr>
                        <a:t>.065 </a:t>
                      </a:r>
                      <a:r>
                        <a:rPr lang="en-US" sz="800" u="none" strike="noStrike" dirty="0" err="1">
                          <a:effectLst/>
                        </a:rPr>
                        <a:t>lbs</a:t>
                      </a:r>
                      <a:r>
                        <a:rPr lang="en-US" sz="800" u="none" strike="noStrike" dirty="0">
                          <a:effectLst/>
                        </a:rPr>
                        <a:t>/in</a:t>
                      </a:r>
                      <a:r>
                        <a:rPr lang="en-US" sz="800" u="none" strike="noStrike" baseline="30000" dirty="0">
                          <a:effectLst/>
                        </a:rPr>
                        <a:t>3</a:t>
                      </a:r>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r>
                        <a:rPr lang="en-US" sz="800" dirty="0" smtClean="0"/>
                        <a:t>TY-030B-02</a:t>
                      </a:r>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l" fontAlgn="b"/>
                      <a:r>
                        <a:rPr lang="en-US" sz="800" u="none" strike="noStrike">
                          <a:effectLst/>
                        </a:rPr>
                        <a:t>Electric Resistivity</a:t>
                      </a:r>
                      <a:endParaRPr lang="en-US" sz="800" b="0" i="0" u="none" strike="noStrike">
                        <a:solidFill>
                          <a:srgbClr val="000000"/>
                        </a:solidFill>
                        <a:effectLst/>
                        <a:latin typeface="Calibri" panose="020F0502020204030204" pitchFamily="34" charset="0"/>
                      </a:endParaRPr>
                    </a:p>
                  </a:txBody>
                  <a:tcPr marL="7155" marR="7155" marT="7155" marB="0" anchor="b"/>
                </a:tc>
                <a:tc>
                  <a:txBody>
                    <a:bodyPr/>
                    <a:lstStyle/>
                    <a:p>
                      <a:pPr algn="ctr" fontAlgn="b"/>
                      <a:r>
                        <a:rPr lang="en-US" sz="800" u="none" strike="noStrike" dirty="0">
                          <a:effectLst/>
                        </a:rPr>
                        <a:t> 1.6 x 10</a:t>
                      </a:r>
                      <a:r>
                        <a:rPr lang="en-US" sz="800" u="none" strike="noStrike" baseline="30000" dirty="0">
                          <a:effectLst/>
                        </a:rPr>
                        <a:t>-3</a:t>
                      </a:r>
                      <a:r>
                        <a:rPr lang="en-US" sz="800" u="none" strike="noStrike" dirty="0">
                          <a:effectLst/>
                        </a:rPr>
                        <a:t> </a:t>
                      </a:r>
                      <a:r>
                        <a:rPr lang="el-GR" sz="800" u="none" strike="noStrike" dirty="0">
                          <a:effectLst/>
                        </a:rPr>
                        <a:t>Ω⋅</a:t>
                      </a:r>
                      <a:r>
                        <a:rPr lang="en-US" sz="800" u="none" strike="noStrike" dirty="0">
                          <a:effectLst/>
                        </a:rPr>
                        <a:t>cm</a:t>
                      </a:r>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l" fontAlgn="b"/>
                      <a:r>
                        <a:rPr lang="en-US" sz="800" u="none" strike="noStrike" dirty="0">
                          <a:effectLst/>
                        </a:rPr>
                        <a:t>Compressive Strength</a:t>
                      </a:r>
                      <a:endParaRPr lang="en-US" sz="800" b="0" i="0" u="none" strike="noStrike" dirty="0">
                        <a:solidFill>
                          <a:srgbClr val="000000"/>
                        </a:solidFill>
                        <a:effectLst/>
                        <a:latin typeface="Calibri" panose="020F0502020204030204" pitchFamily="34" charset="0"/>
                      </a:endParaRPr>
                    </a:p>
                  </a:txBody>
                  <a:tcPr marL="7155" marR="7155" marT="7155" marB="0" anchor="b"/>
                </a:tc>
                <a:tc gridSpan="2">
                  <a:txBody>
                    <a:bodyPr/>
                    <a:lstStyle/>
                    <a:p>
                      <a:pPr algn="ctr" fontAlgn="b"/>
                      <a:r>
                        <a:rPr lang="en-US" sz="800" u="none" strike="noStrike" dirty="0">
                          <a:effectLst/>
                        </a:rPr>
                        <a:t>215 ksi</a:t>
                      </a:r>
                      <a:endParaRPr lang="en-US" sz="800" b="0" i="0" u="none" strike="noStrike" dirty="0">
                        <a:solidFill>
                          <a:srgbClr val="000000"/>
                        </a:solidFill>
                        <a:effectLst/>
                        <a:latin typeface="Calibri" panose="020F0502020204030204" pitchFamily="34" charset="0"/>
                      </a:endParaRPr>
                    </a:p>
                  </a:txBody>
                  <a:tcPr marL="7155" marR="7155" marT="7155" marB="0" anchor="b"/>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r>
                        <a:rPr lang="en-US" sz="800" dirty="0" smtClean="0"/>
                        <a:t>ASTM D-695</a:t>
                      </a:r>
                      <a:endParaRPr lang="en-US" sz="800" b="0" i="0" u="none" strike="noStrike" dirty="0">
                        <a:solidFill>
                          <a:srgbClr val="000000"/>
                        </a:solidFill>
                        <a:effectLst/>
                        <a:latin typeface="Calibri" panose="020F0502020204030204" pitchFamily="34" charset="0"/>
                      </a:endParaRPr>
                    </a:p>
                  </a:txBody>
                  <a:tcPr marL="7155" marR="7155" marT="7155" marB="0" anchor="b"/>
                </a:tc>
                <a:extLst>
                  <a:ext uri="{0D108BD9-81ED-4DB2-BD59-A6C34878D82A}">
                    <a16:rowId xmlns:a16="http://schemas.microsoft.com/office/drawing/2014/main" val="1164129734"/>
                  </a:ext>
                </a:extLst>
              </a:tr>
              <a:tr h="339192">
                <a:tc>
                  <a:txBody>
                    <a:bodyPr/>
                    <a:lstStyle/>
                    <a:p>
                      <a:pPr algn="l" fontAlgn="b"/>
                      <a:r>
                        <a:rPr lang="en-US" sz="800" u="none" strike="noStrike">
                          <a:effectLst/>
                        </a:rPr>
                        <a:t>Filament Diameter</a:t>
                      </a:r>
                      <a:endParaRPr lang="en-US" sz="800" b="0" i="0" u="none" strike="noStrike">
                        <a:solidFill>
                          <a:srgbClr val="000000"/>
                        </a:solidFill>
                        <a:effectLst/>
                        <a:latin typeface="Calibri" panose="020F0502020204030204" pitchFamily="34" charset="0"/>
                      </a:endParaRPr>
                    </a:p>
                  </a:txBody>
                  <a:tcPr marL="7155" marR="7155" marT="7155" marB="0" anchor="b"/>
                </a:tc>
                <a:tc>
                  <a:txBody>
                    <a:bodyPr/>
                    <a:lstStyle/>
                    <a:p>
                      <a:pPr algn="ctr" fontAlgn="b"/>
                      <a:r>
                        <a:rPr lang="en-US" sz="800" u="none" strike="noStrike" dirty="0">
                          <a:effectLst/>
                        </a:rPr>
                        <a:t>2.8E-4 in.</a:t>
                      </a:r>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l" fontAlgn="b"/>
                      <a:r>
                        <a:rPr lang="en-US" sz="800" u="none" strike="noStrike">
                          <a:effectLst/>
                        </a:rPr>
                        <a:t>Composition</a:t>
                      </a:r>
                      <a:endParaRPr lang="en-US" sz="800" b="0" i="0" u="none" strike="noStrike">
                        <a:solidFill>
                          <a:srgbClr val="000000"/>
                        </a:solidFill>
                        <a:effectLst/>
                        <a:latin typeface="Calibri" panose="020F0502020204030204" pitchFamily="34" charset="0"/>
                      </a:endParaRPr>
                    </a:p>
                  </a:txBody>
                  <a:tcPr marL="7155" marR="7155" marT="7155" marB="0" anchor="b"/>
                </a:tc>
                <a:tc>
                  <a:txBody>
                    <a:bodyPr/>
                    <a:lstStyle/>
                    <a:p>
                      <a:pPr algn="ctr" fontAlgn="b"/>
                      <a:r>
                        <a:rPr lang="en-US" sz="800" u="none" strike="noStrike" dirty="0">
                          <a:effectLst/>
                        </a:rPr>
                        <a:t>Carbon = 93% </a:t>
                      </a:r>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l" fontAlgn="b"/>
                      <a:r>
                        <a:rPr lang="en-US" sz="800" u="none" strike="noStrike" dirty="0">
                          <a:effectLst/>
                        </a:rPr>
                        <a:t>Flexural Strength</a:t>
                      </a:r>
                      <a:endParaRPr lang="en-US" sz="800" b="0" i="0" u="none" strike="noStrike" dirty="0">
                        <a:solidFill>
                          <a:srgbClr val="000000"/>
                        </a:solidFill>
                        <a:effectLst/>
                        <a:latin typeface="Calibri" panose="020F0502020204030204" pitchFamily="34" charset="0"/>
                      </a:endParaRPr>
                    </a:p>
                  </a:txBody>
                  <a:tcPr marL="7155" marR="7155" marT="7155" marB="0" anchor="b"/>
                </a:tc>
                <a:tc gridSpan="2">
                  <a:txBody>
                    <a:bodyPr/>
                    <a:lstStyle/>
                    <a:p>
                      <a:pPr algn="ctr" fontAlgn="b"/>
                      <a:r>
                        <a:rPr lang="en-US" sz="800" u="none" strike="noStrike" dirty="0">
                          <a:effectLst/>
                        </a:rPr>
                        <a:t>245 ksi</a:t>
                      </a:r>
                      <a:endParaRPr lang="en-US" sz="800" b="0" i="0" u="none" strike="noStrike" dirty="0">
                        <a:solidFill>
                          <a:srgbClr val="000000"/>
                        </a:solidFill>
                        <a:effectLst/>
                        <a:latin typeface="Calibri" panose="020F0502020204030204" pitchFamily="34" charset="0"/>
                      </a:endParaRPr>
                    </a:p>
                  </a:txBody>
                  <a:tcPr marL="7155" marR="7155" marT="7155" marB="0" anchor="b"/>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r>
                        <a:rPr lang="en-US" sz="800" dirty="0" smtClean="0"/>
                        <a:t>ASTM D-790</a:t>
                      </a:r>
                      <a:endParaRPr lang="en-US" sz="800" b="0" i="0" u="none" strike="noStrike" dirty="0">
                        <a:solidFill>
                          <a:srgbClr val="000000"/>
                        </a:solidFill>
                        <a:effectLst/>
                        <a:latin typeface="Calibri" panose="020F0502020204030204" pitchFamily="34" charset="0"/>
                      </a:endParaRPr>
                    </a:p>
                  </a:txBody>
                  <a:tcPr marL="7155" marR="7155" marT="7155" marB="0" anchor="b"/>
                </a:tc>
                <a:extLst>
                  <a:ext uri="{0D108BD9-81ED-4DB2-BD59-A6C34878D82A}">
                    <a16:rowId xmlns:a16="http://schemas.microsoft.com/office/drawing/2014/main" val="3908835900"/>
                  </a:ext>
                </a:extLst>
              </a:tr>
              <a:tr h="211925">
                <a:tc>
                  <a:txBody>
                    <a:bodyPr/>
                    <a:lstStyle/>
                    <a:p>
                      <a:pPr algn="l" fontAlgn="b"/>
                      <a:endParaRPr lang="en-US" sz="800" b="0" i="0" u="none" strike="noStrike">
                        <a:solidFill>
                          <a:srgbClr val="000000"/>
                        </a:solidFill>
                        <a:effectLst/>
                        <a:latin typeface="Calibri" panose="020F0502020204030204" pitchFamily="34" charset="0"/>
                      </a:endParaRPr>
                    </a:p>
                  </a:txBody>
                  <a:tcPr marL="7155" marR="7155" marT="7155"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155" marR="7155" marT="7155" marB="0" anchor="b"/>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155" marR="7155" marT="7155" marB="0" anchor="b"/>
                </a:tc>
                <a:tc>
                  <a:txBody>
                    <a:bodyPr/>
                    <a:lstStyle/>
                    <a:p>
                      <a:pPr algn="ctr" fontAlgn="b"/>
                      <a:r>
                        <a:rPr lang="en-US" sz="800" u="none" strike="noStrike" dirty="0">
                          <a:effectLst/>
                        </a:rPr>
                        <a:t>Na + K = &lt;50ppm</a:t>
                      </a:r>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l" fontAlgn="b"/>
                      <a:r>
                        <a:rPr lang="en-US" sz="800" u="none" strike="noStrike">
                          <a:effectLst/>
                        </a:rPr>
                        <a:t>Flexural Modulus</a:t>
                      </a:r>
                      <a:endParaRPr lang="en-US" sz="800" b="0" i="0" u="none" strike="noStrike">
                        <a:solidFill>
                          <a:srgbClr val="000000"/>
                        </a:solidFill>
                        <a:effectLst/>
                        <a:latin typeface="Calibri" panose="020F0502020204030204" pitchFamily="34" charset="0"/>
                      </a:endParaRPr>
                    </a:p>
                  </a:txBody>
                  <a:tcPr marL="7155" marR="7155" marT="7155" marB="0" anchor="b"/>
                </a:tc>
                <a:tc gridSpan="2">
                  <a:txBody>
                    <a:bodyPr/>
                    <a:lstStyle/>
                    <a:p>
                      <a:pPr algn="ctr" fontAlgn="b"/>
                      <a:r>
                        <a:rPr lang="en-US" sz="800" u="none" strike="noStrike" dirty="0">
                          <a:effectLst/>
                        </a:rPr>
                        <a:t>17.5 </a:t>
                      </a:r>
                      <a:r>
                        <a:rPr lang="en-US" sz="800" u="none" strike="noStrike" dirty="0" err="1">
                          <a:effectLst/>
                        </a:rPr>
                        <a:t>Msi</a:t>
                      </a:r>
                      <a:endParaRPr lang="en-US" sz="800" b="0" i="0" u="none" strike="noStrike" dirty="0">
                        <a:solidFill>
                          <a:srgbClr val="000000"/>
                        </a:solidFill>
                        <a:effectLst/>
                        <a:latin typeface="Calibri" panose="020F0502020204030204" pitchFamily="34" charset="0"/>
                      </a:endParaRPr>
                    </a:p>
                  </a:txBody>
                  <a:tcPr marL="7155" marR="7155" marT="7155" marB="0" anchor="b"/>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r>
                        <a:rPr lang="en-US" sz="800" dirty="0" smtClean="0"/>
                        <a:t>ASTM D-790</a:t>
                      </a:r>
                      <a:endParaRPr lang="en-US" sz="800" b="0" i="0" u="none" strike="noStrike" dirty="0">
                        <a:solidFill>
                          <a:srgbClr val="000000"/>
                        </a:solidFill>
                        <a:effectLst/>
                        <a:latin typeface="Calibri" panose="020F0502020204030204" pitchFamily="34" charset="0"/>
                      </a:endParaRPr>
                    </a:p>
                  </a:txBody>
                  <a:tcPr marL="7155" marR="7155" marT="7155" marB="0" anchor="b"/>
                </a:tc>
                <a:extLst>
                  <a:ext uri="{0D108BD9-81ED-4DB2-BD59-A6C34878D82A}">
                    <a16:rowId xmlns:a16="http://schemas.microsoft.com/office/drawing/2014/main" val="97245900"/>
                  </a:ext>
                </a:extLst>
              </a:tr>
              <a:tr h="211925">
                <a:tc>
                  <a:txBody>
                    <a:bodyPr/>
                    <a:lstStyle/>
                    <a:p>
                      <a:pPr algn="l" fontAlgn="b"/>
                      <a:endParaRPr lang="en-US" sz="800" b="0" i="0" u="none" strike="noStrike">
                        <a:solidFill>
                          <a:srgbClr val="000000"/>
                        </a:solidFill>
                        <a:effectLst/>
                        <a:latin typeface="Calibri" panose="020F0502020204030204" pitchFamily="34" charset="0"/>
                      </a:endParaRPr>
                    </a:p>
                  </a:txBody>
                  <a:tcPr marL="7155" marR="7155" marT="7155"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155" marR="7155" marT="7155" marB="0" anchor="b"/>
                </a:tc>
                <a:tc>
                  <a:txBody>
                    <a:bodyPr/>
                    <a:lstStyle/>
                    <a:p>
                      <a:pPr algn="ctr" fontAlgn="b"/>
                      <a:endParaRPr lang="en-US" sz="800" b="0" i="0" u="none" strike="noStrike">
                        <a:solidFill>
                          <a:srgbClr val="000000"/>
                        </a:solidFill>
                        <a:effectLst/>
                        <a:latin typeface="Calibri" panose="020F0502020204030204" pitchFamily="34" charset="0"/>
                      </a:endParaRPr>
                    </a:p>
                  </a:txBody>
                  <a:tcPr marL="7155" marR="7155" marT="7155"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155" marR="7155" marT="7155" marB="0" anchor="b"/>
                </a:tc>
                <a:tc>
                  <a:txBody>
                    <a:bodyPr/>
                    <a:lstStyle/>
                    <a:p>
                      <a:pPr algn="l"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endParaRPr lang="en-US" sz="800" b="0" i="0" u="none" strike="noStrike">
                        <a:solidFill>
                          <a:srgbClr val="000000"/>
                        </a:solidFill>
                        <a:effectLst/>
                        <a:latin typeface="Calibri" panose="020F0502020204030204" pitchFamily="34" charset="0"/>
                      </a:endParaRPr>
                    </a:p>
                  </a:txBody>
                  <a:tcPr marL="7155" marR="7155" marT="7155" marB="0" anchor="b"/>
                </a:tc>
                <a:tc>
                  <a:txBody>
                    <a:bodyPr/>
                    <a:lstStyle/>
                    <a:p>
                      <a:pPr algn="l" fontAlgn="b"/>
                      <a:r>
                        <a:rPr lang="en-US" sz="800" u="none" strike="noStrike">
                          <a:effectLst/>
                        </a:rPr>
                        <a:t>ILSS </a:t>
                      </a:r>
                      <a:endParaRPr lang="en-US" sz="800" b="0" i="0" u="none" strike="noStrike">
                        <a:solidFill>
                          <a:srgbClr val="000000"/>
                        </a:solidFill>
                        <a:effectLst/>
                        <a:latin typeface="Calibri" panose="020F0502020204030204" pitchFamily="34" charset="0"/>
                      </a:endParaRPr>
                    </a:p>
                  </a:txBody>
                  <a:tcPr marL="7155" marR="7155" marT="7155" marB="0" anchor="b"/>
                </a:tc>
                <a:tc gridSpan="2">
                  <a:txBody>
                    <a:bodyPr/>
                    <a:lstStyle/>
                    <a:p>
                      <a:pPr algn="ctr" fontAlgn="b"/>
                      <a:r>
                        <a:rPr lang="en-US" sz="800" u="none" strike="noStrike" dirty="0">
                          <a:effectLst/>
                        </a:rPr>
                        <a:t>13 ksi</a:t>
                      </a:r>
                      <a:endParaRPr lang="en-US" sz="800" b="0" i="0" u="none" strike="noStrike" dirty="0">
                        <a:solidFill>
                          <a:srgbClr val="000000"/>
                        </a:solidFill>
                        <a:effectLst/>
                        <a:latin typeface="Calibri" panose="020F0502020204030204" pitchFamily="34" charset="0"/>
                      </a:endParaRPr>
                    </a:p>
                  </a:txBody>
                  <a:tcPr marL="7155" marR="7155" marT="7155" marB="0" anchor="b"/>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r>
                        <a:rPr lang="en-US" sz="800" dirty="0" smtClean="0"/>
                        <a:t>ASTM D-2344</a:t>
                      </a:r>
                      <a:endParaRPr lang="en-US" sz="800" b="0" i="0" u="none" strike="noStrike" dirty="0">
                        <a:solidFill>
                          <a:srgbClr val="000000"/>
                        </a:solidFill>
                        <a:effectLst/>
                        <a:latin typeface="Calibri" panose="020F0502020204030204" pitchFamily="34" charset="0"/>
                      </a:endParaRPr>
                    </a:p>
                  </a:txBody>
                  <a:tcPr marL="7155" marR="7155" marT="7155" marB="0" anchor="b"/>
                </a:tc>
                <a:extLst>
                  <a:ext uri="{0D108BD9-81ED-4DB2-BD59-A6C34878D82A}">
                    <a16:rowId xmlns:a16="http://schemas.microsoft.com/office/drawing/2014/main" val="2935602809"/>
                  </a:ext>
                </a:extLst>
              </a:tr>
              <a:tr h="211925">
                <a:tc>
                  <a:txBody>
                    <a:bodyPr/>
                    <a:lstStyle/>
                    <a:p>
                      <a:pPr algn="l"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l"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155" marR="7155" marT="7155" marB="0" anchor="b"/>
                </a:tc>
                <a:tc>
                  <a:txBody>
                    <a:bodyPr/>
                    <a:lstStyle/>
                    <a:p>
                      <a:pPr algn="l"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l" fontAlgn="b"/>
                      <a:r>
                        <a:rPr lang="en-US" sz="800" u="none" strike="noStrike">
                          <a:effectLst/>
                        </a:rPr>
                        <a:t>90˚ Tensile Strength</a:t>
                      </a:r>
                      <a:endParaRPr lang="en-US" sz="800" b="0" i="0" u="none" strike="noStrike">
                        <a:solidFill>
                          <a:srgbClr val="000000"/>
                        </a:solidFill>
                        <a:effectLst/>
                        <a:latin typeface="Calibri" panose="020F0502020204030204" pitchFamily="34" charset="0"/>
                      </a:endParaRPr>
                    </a:p>
                  </a:txBody>
                  <a:tcPr marL="7155" marR="7155" marT="7155" marB="0" anchor="b"/>
                </a:tc>
                <a:tc gridSpan="2">
                  <a:txBody>
                    <a:bodyPr/>
                    <a:lstStyle/>
                    <a:p>
                      <a:pPr algn="ctr" fontAlgn="b"/>
                      <a:r>
                        <a:rPr lang="en-US" sz="800" u="none" strike="noStrike" dirty="0">
                          <a:effectLst/>
                        </a:rPr>
                        <a:t>10.0 ksi</a:t>
                      </a:r>
                      <a:endParaRPr lang="en-US" sz="800" b="0" i="0" u="none" strike="noStrike" dirty="0">
                        <a:solidFill>
                          <a:srgbClr val="000000"/>
                        </a:solidFill>
                        <a:effectLst/>
                        <a:latin typeface="Calibri" panose="020F0502020204030204" pitchFamily="34" charset="0"/>
                      </a:endParaRPr>
                    </a:p>
                  </a:txBody>
                  <a:tcPr marL="7155" marR="7155" marT="7155" marB="0" anchor="b"/>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155" marR="7155" marT="7155" marB="0" anchor="b"/>
                </a:tc>
                <a:tc>
                  <a:txBody>
                    <a:bodyPr/>
                    <a:lstStyle/>
                    <a:p>
                      <a:pPr algn="ctr" fontAlgn="b"/>
                      <a:r>
                        <a:rPr lang="en-US" sz="800" dirty="0" smtClean="0"/>
                        <a:t>ASTM D-3039</a:t>
                      </a:r>
                      <a:endParaRPr lang="en-US" sz="800" b="0" i="0" u="none" strike="noStrike" dirty="0">
                        <a:solidFill>
                          <a:srgbClr val="000000"/>
                        </a:solidFill>
                        <a:effectLst/>
                        <a:latin typeface="Calibri" panose="020F0502020204030204" pitchFamily="34" charset="0"/>
                      </a:endParaRPr>
                    </a:p>
                  </a:txBody>
                  <a:tcPr marL="7155" marR="7155" marT="7155" marB="0" anchor="b"/>
                </a:tc>
                <a:extLst>
                  <a:ext uri="{0D108BD9-81ED-4DB2-BD59-A6C34878D82A}">
                    <a16:rowId xmlns:a16="http://schemas.microsoft.com/office/drawing/2014/main" val="972369849"/>
                  </a:ext>
                </a:extLst>
              </a:tr>
            </a:tbl>
          </a:graphicData>
        </a:graphic>
      </p:graphicFrame>
    </p:spTree>
    <p:extLst>
      <p:ext uri="{BB962C8B-B14F-4D97-AF65-F5344CB8AC3E}">
        <p14:creationId xmlns:p14="http://schemas.microsoft.com/office/powerpoint/2010/main" val="10322702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67ED70C6-FDCB-5747-9A21-CEFC4DDC4D7F}" type="slidenum">
              <a:rPr lang="en-US" smtClean="0"/>
              <a:pPr>
                <a:defRPr/>
              </a:pPr>
              <a:t>4</a:t>
            </a:fld>
            <a:endParaRPr lang="en-US" dirty="0"/>
          </a:p>
        </p:txBody>
      </p:sp>
      <p:sp>
        <p:nvSpPr>
          <p:cNvPr id="3" name="Title 2"/>
          <p:cNvSpPr>
            <a:spLocks noGrp="1"/>
          </p:cNvSpPr>
          <p:nvPr>
            <p:ph type="title"/>
          </p:nvPr>
        </p:nvSpPr>
        <p:spPr>
          <a:xfrm>
            <a:off x="342900" y="265105"/>
            <a:ext cx="6172200" cy="742950"/>
          </a:xfrm>
        </p:spPr>
        <p:txBody>
          <a:bodyPr/>
          <a:lstStyle/>
          <a:p>
            <a:r>
              <a:rPr lang="en-US" i="1" dirty="0" smtClean="0"/>
              <a:t>Instrumentation</a:t>
            </a:r>
            <a:endParaRPr lang="en-US" i="1" dirty="0"/>
          </a:p>
        </p:txBody>
      </p:sp>
      <p:sp>
        <p:nvSpPr>
          <p:cNvPr id="4" name="Content Placeholder 3"/>
          <p:cNvSpPr>
            <a:spLocks noGrp="1"/>
          </p:cNvSpPr>
          <p:nvPr>
            <p:ph idx="1"/>
          </p:nvPr>
        </p:nvSpPr>
        <p:spPr>
          <a:xfrm>
            <a:off x="0" y="923650"/>
            <a:ext cx="3155426" cy="3182533"/>
          </a:xfrm>
        </p:spPr>
        <p:txBody>
          <a:bodyPr/>
          <a:lstStyle/>
          <a:p>
            <a:r>
              <a:rPr lang="en-US" dirty="0" smtClean="0"/>
              <a:t> A </a:t>
            </a:r>
            <a:r>
              <a:rPr lang="en-US" dirty="0"/>
              <a:t>TEC Processing Autoclave, </a:t>
            </a:r>
            <a:r>
              <a:rPr lang="en-US" dirty="0" err="1"/>
              <a:t>Matec</a:t>
            </a:r>
            <a:r>
              <a:rPr lang="en-US" dirty="0"/>
              <a:t> </a:t>
            </a:r>
            <a:r>
              <a:rPr lang="en-US" dirty="0" smtClean="0"/>
              <a:t>Four-Axis Ultrasonic</a:t>
            </a:r>
            <a:r>
              <a:rPr lang="en-US" dirty="0"/>
              <a:t> Scanner, </a:t>
            </a:r>
            <a:r>
              <a:rPr lang="en-US" dirty="0"/>
              <a:t>Buehler AutoMet 250 </a:t>
            </a:r>
            <a:r>
              <a:rPr lang="en-US" dirty="0" smtClean="0"/>
              <a:t>Grinder-Polisher, </a:t>
            </a:r>
            <a:r>
              <a:rPr lang="en-US" dirty="0"/>
              <a:t>Keyence VK-X200 </a:t>
            </a:r>
            <a:r>
              <a:rPr lang="en-US" dirty="0" smtClean="0"/>
              <a:t>confocal microscope, </a:t>
            </a:r>
            <a:r>
              <a:rPr lang="en-US" dirty="0"/>
              <a:t>and SMARTree software suite were used in laminate processing and quality analysis</a:t>
            </a:r>
            <a:r>
              <a:rPr lang="en-US" dirty="0" smtClean="0"/>
              <a:t>. These are imaged respectively in Fig. 1.</a:t>
            </a:r>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426" y="995592"/>
            <a:ext cx="2000598" cy="149663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2724150"/>
            <a:ext cx="1143000" cy="1156607"/>
          </a:xfrm>
          <a:prstGeom prst="rect">
            <a:avLst/>
          </a:prstGeom>
        </p:spPr>
      </p:pic>
      <p:sp>
        <p:nvSpPr>
          <p:cNvPr id="9" name="TextBox 8"/>
          <p:cNvSpPr txBox="1"/>
          <p:nvPr/>
        </p:nvSpPr>
        <p:spPr>
          <a:xfrm>
            <a:off x="4419600" y="4076833"/>
            <a:ext cx="1371600" cy="230832"/>
          </a:xfrm>
          <a:prstGeom prst="rect">
            <a:avLst/>
          </a:prstGeom>
          <a:noFill/>
        </p:spPr>
        <p:txBody>
          <a:bodyPr wrap="square" rtlCol="0">
            <a:spAutoFit/>
          </a:bodyPr>
          <a:lstStyle/>
          <a:p>
            <a:pPr algn="ctr"/>
            <a:r>
              <a:rPr lang="en-US" sz="900" dirty="0" smtClean="0"/>
              <a:t>Fig. 1</a:t>
            </a:r>
            <a:endParaRPr lang="en-US" sz="9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0907" y="970192"/>
            <a:ext cx="1627093" cy="153449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1776" y="2580202"/>
            <a:ext cx="1188499" cy="146400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8787" y="2580202"/>
            <a:ext cx="1133101" cy="1464005"/>
          </a:xfrm>
          <a:prstGeom prst="rect">
            <a:avLst/>
          </a:prstGeom>
        </p:spPr>
      </p:pic>
    </p:spTree>
    <p:extLst>
      <p:ext uri="{BB962C8B-B14F-4D97-AF65-F5344CB8AC3E}">
        <p14:creationId xmlns:p14="http://schemas.microsoft.com/office/powerpoint/2010/main" val="422749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67ED70C6-FDCB-5747-9A21-CEFC4DDC4D7F}" type="slidenum">
              <a:rPr lang="en-US" smtClean="0"/>
              <a:pPr>
                <a:defRPr/>
              </a:pPr>
              <a:t>5</a:t>
            </a:fld>
            <a:endParaRPr lang="en-US" dirty="0"/>
          </a:p>
        </p:txBody>
      </p:sp>
      <p:sp>
        <p:nvSpPr>
          <p:cNvPr id="3" name="Title 2"/>
          <p:cNvSpPr>
            <a:spLocks noGrp="1"/>
          </p:cNvSpPr>
          <p:nvPr>
            <p:ph type="title"/>
          </p:nvPr>
        </p:nvSpPr>
        <p:spPr>
          <a:xfrm>
            <a:off x="342900" y="133350"/>
            <a:ext cx="6172200" cy="742950"/>
          </a:xfrm>
        </p:spPr>
        <p:txBody>
          <a:bodyPr/>
          <a:lstStyle/>
          <a:p>
            <a:r>
              <a:rPr lang="en-US" i="1" dirty="0" smtClean="0"/>
              <a:t>Fabrication</a:t>
            </a:r>
            <a:endParaRPr lang="en-US" i="1" dirty="0"/>
          </a:p>
        </p:txBody>
      </p:sp>
      <p:sp>
        <p:nvSpPr>
          <p:cNvPr id="4" name="Content Placeholder 3"/>
          <p:cNvSpPr>
            <a:spLocks noGrp="1"/>
          </p:cNvSpPr>
          <p:nvPr>
            <p:ph idx="1"/>
          </p:nvPr>
        </p:nvSpPr>
        <p:spPr>
          <a:xfrm>
            <a:off x="76200" y="742950"/>
            <a:ext cx="6438900" cy="3657600"/>
          </a:xfrm>
        </p:spPr>
        <p:txBody>
          <a:bodyPr/>
          <a:lstStyle/>
          <a:p>
            <a:pPr marL="0" indent="0">
              <a:buNone/>
            </a:pPr>
            <a:r>
              <a:rPr lang="en-US" sz="1150" dirty="0"/>
              <a:t> </a:t>
            </a:r>
            <a:r>
              <a:rPr lang="en-US" sz="1150" dirty="0" smtClean="0"/>
              <a:t>      8 sheets of Toray T700S prepreg were provided pre-cut, warmed, and </a:t>
            </a:r>
          </a:p>
          <a:p>
            <a:pPr marL="0" indent="0">
              <a:buNone/>
            </a:pPr>
            <a:r>
              <a:rPr lang="en-US" sz="1150" dirty="0" smtClean="0"/>
              <a:t>treated. Each sheet was placed upon the prior layer with a perpendicular fiber </a:t>
            </a:r>
          </a:p>
          <a:p>
            <a:pPr marL="0" indent="0">
              <a:buNone/>
            </a:pPr>
            <a:r>
              <a:rPr lang="en-US" sz="1150" dirty="0" smtClean="0"/>
              <a:t>direction, until the mid-plane was reached. The top 4 layers were then placed </a:t>
            </a:r>
          </a:p>
          <a:p>
            <a:pPr marL="0" indent="0">
              <a:buNone/>
            </a:pPr>
            <a:r>
              <a:rPr lang="en-US" sz="1150" dirty="0" smtClean="0"/>
              <a:t>to mirror the bottom 4-layers across the mid-plane, as to ensure balanced </a:t>
            </a:r>
          </a:p>
          <a:p>
            <a:pPr marL="0" indent="0">
              <a:buNone/>
            </a:pPr>
            <a:r>
              <a:rPr lang="en-US" sz="1150" dirty="0" smtClean="0"/>
              <a:t>properties and quality of fabrication. Each layer was pressed in place with a </a:t>
            </a:r>
          </a:p>
          <a:p>
            <a:pPr marL="0" indent="0">
              <a:buNone/>
            </a:pPr>
            <a:r>
              <a:rPr lang="en-US" sz="1150" dirty="0" smtClean="0"/>
              <a:t>roller to press out any potential air pockets and apply pressure to adhere to the </a:t>
            </a:r>
          </a:p>
          <a:p>
            <a:pPr marL="0" indent="0">
              <a:buNone/>
            </a:pPr>
            <a:r>
              <a:rPr lang="en-US" sz="1150" dirty="0" smtClean="0"/>
              <a:t>previous layer. </a:t>
            </a:r>
          </a:p>
          <a:p>
            <a:pPr marL="0" indent="0">
              <a:buNone/>
            </a:pPr>
            <a:r>
              <a:rPr lang="en-US" sz="1150" dirty="0" smtClean="0"/>
              <a:t>       The surface of the table was prepared with Frekote 55-NC prior to setup. </a:t>
            </a:r>
          </a:p>
          <a:p>
            <a:pPr marL="0" indent="0">
              <a:buNone/>
            </a:pPr>
            <a:r>
              <a:rPr lang="en-US" sz="1150" dirty="0" smtClean="0"/>
              <a:t>A bottom film was taped onto the surface, minding a uniformly smooth surface. </a:t>
            </a:r>
          </a:p>
          <a:p>
            <a:pPr marL="0" indent="0">
              <a:buNone/>
            </a:pPr>
            <a:r>
              <a:rPr lang="en-US" sz="1150" dirty="0" smtClean="0"/>
              <a:t>The 8 layer panel was placed on top of the film, near center, and likewise taped </a:t>
            </a:r>
          </a:p>
          <a:p>
            <a:pPr marL="0" indent="0">
              <a:buNone/>
            </a:pPr>
            <a:r>
              <a:rPr lang="en-US" sz="1150" dirty="0" smtClean="0"/>
              <a:t>down. Next, a spring was inserted to connect the vacuum line and the vacuum </a:t>
            </a:r>
          </a:p>
          <a:p>
            <a:pPr marL="0" indent="0">
              <a:buNone/>
            </a:pPr>
            <a:r>
              <a:rPr lang="en-US" sz="1150" dirty="0" smtClean="0"/>
              <a:t>transducer to maintain an open channel between the two. A perimeter of tape </a:t>
            </a:r>
          </a:p>
          <a:p>
            <a:pPr marL="0" indent="0">
              <a:buNone/>
            </a:pPr>
            <a:r>
              <a:rPr lang="en-US" sz="1150" dirty="0" smtClean="0"/>
              <a:t>was placed around the edge of the table surface and a thermocouple was placed </a:t>
            </a:r>
          </a:p>
          <a:p>
            <a:pPr marL="0" indent="0">
              <a:buNone/>
            </a:pPr>
            <a:r>
              <a:rPr lang="en-US" sz="1150" dirty="0" smtClean="0"/>
              <a:t>inside its boundary (Fig. 2). Finally, peel ply and fiber foam sheets were both</a:t>
            </a:r>
          </a:p>
          <a:p>
            <a:pPr marL="0" indent="0">
              <a:buNone/>
            </a:pPr>
            <a:r>
              <a:rPr lang="en-US" sz="1150" dirty="0" smtClean="0"/>
              <a:t>placed onto the panel, promoting uniform geometry and processing conditions, </a:t>
            </a:r>
          </a:p>
          <a:p>
            <a:pPr marL="0" indent="0">
              <a:buNone/>
            </a:pPr>
            <a:r>
              <a:rPr lang="en-US" sz="1150" dirty="0" smtClean="0"/>
              <a:t>and also allowing a breather layer. The vacuum bag was then placed onto the </a:t>
            </a:r>
          </a:p>
          <a:p>
            <a:pPr marL="0" indent="0">
              <a:buNone/>
            </a:pPr>
            <a:r>
              <a:rPr lang="en-US" sz="1150" dirty="0" smtClean="0"/>
              <a:t>tape and roller to ensure consistent adherence to the tape perimeter. </a:t>
            </a:r>
            <a:endParaRPr lang="en-US" sz="115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2999" r="-12999"/>
          <a:stretch/>
        </p:blipFill>
        <p:spPr>
          <a:xfrm>
            <a:off x="4803913" y="574987"/>
            <a:ext cx="2295144" cy="182182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085" y="2633091"/>
            <a:ext cx="1828800" cy="1672214"/>
          </a:xfrm>
          <a:prstGeom prst="rect">
            <a:avLst/>
          </a:prstGeom>
        </p:spPr>
      </p:pic>
      <p:sp>
        <p:nvSpPr>
          <p:cNvPr id="9" name="TextBox 8"/>
          <p:cNvSpPr txBox="1"/>
          <p:nvPr/>
        </p:nvSpPr>
        <p:spPr>
          <a:xfrm>
            <a:off x="5265685" y="2349342"/>
            <a:ext cx="1371600" cy="230832"/>
          </a:xfrm>
          <a:prstGeom prst="rect">
            <a:avLst/>
          </a:prstGeom>
          <a:noFill/>
        </p:spPr>
        <p:txBody>
          <a:bodyPr wrap="square" rtlCol="0">
            <a:spAutoFit/>
          </a:bodyPr>
          <a:lstStyle/>
          <a:p>
            <a:pPr algn="ctr"/>
            <a:r>
              <a:rPr lang="en-US" sz="900" dirty="0" smtClean="0"/>
              <a:t>Fig. 2</a:t>
            </a:r>
            <a:endParaRPr lang="en-US" sz="900" dirty="0"/>
          </a:p>
        </p:txBody>
      </p:sp>
      <p:sp>
        <p:nvSpPr>
          <p:cNvPr id="10" name="TextBox 9"/>
          <p:cNvSpPr txBox="1"/>
          <p:nvPr/>
        </p:nvSpPr>
        <p:spPr>
          <a:xfrm>
            <a:off x="5265685" y="4285134"/>
            <a:ext cx="1371600" cy="230832"/>
          </a:xfrm>
          <a:prstGeom prst="rect">
            <a:avLst/>
          </a:prstGeom>
          <a:noFill/>
        </p:spPr>
        <p:txBody>
          <a:bodyPr wrap="square" rtlCol="0">
            <a:spAutoFit/>
          </a:bodyPr>
          <a:lstStyle/>
          <a:p>
            <a:pPr algn="ctr"/>
            <a:r>
              <a:rPr lang="en-US" sz="900" dirty="0" smtClean="0"/>
              <a:t>Fig. 3</a:t>
            </a:r>
            <a:endParaRPr lang="en-US" sz="900" dirty="0"/>
          </a:p>
        </p:txBody>
      </p:sp>
    </p:spTree>
    <p:extLst>
      <p:ext uri="{BB962C8B-B14F-4D97-AF65-F5344CB8AC3E}">
        <p14:creationId xmlns:p14="http://schemas.microsoft.com/office/powerpoint/2010/main" val="34825477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67ED70C6-FDCB-5747-9A21-CEFC4DDC4D7F}" type="slidenum">
              <a:rPr lang="en-US" smtClean="0"/>
              <a:pPr>
                <a:defRPr/>
              </a:pPr>
              <a:t>6</a:t>
            </a:fld>
            <a:endParaRPr lang="en-US" dirty="0"/>
          </a:p>
        </p:txBody>
      </p:sp>
      <p:sp>
        <p:nvSpPr>
          <p:cNvPr id="3" name="Title 2"/>
          <p:cNvSpPr>
            <a:spLocks noGrp="1"/>
          </p:cNvSpPr>
          <p:nvPr>
            <p:ph type="title"/>
          </p:nvPr>
        </p:nvSpPr>
        <p:spPr>
          <a:xfrm>
            <a:off x="342900" y="285750"/>
            <a:ext cx="6172200" cy="742950"/>
          </a:xfrm>
        </p:spPr>
        <p:txBody>
          <a:bodyPr/>
          <a:lstStyle/>
          <a:p>
            <a:r>
              <a:rPr lang="en-US" i="1" dirty="0" smtClean="0"/>
              <a:t>Fabrication</a:t>
            </a:r>
            <a:endParaRPr lang="en-US" i="1" dirty="0"/>
          </a:p>
        </p:txBody>
      </p:sp>
      <p:sp>
        <p:nvSpPr>
          <p:cNvPr id="4" name="Content Placeholder 3"/>
          <p:cNvSpPr>
            <a:spLocks noGrp="1"/>
          </p:cNvSpPr>
          <p:nvPr>
            <p:ph idx="1"/>
          </p:nvPr>
        </p:nvSpPr>
        <p:spPr>
          <a:xfrm>
            <a:off x="0" y="1276350"/>
            <a:ext cx="3047999" cy="2418234"/>
          </a:xfrm>
        </p:spPr>
        <p:txBody>
          <a:bodyPr/>
          <a:lstStyle/>
          <a:p>
            <a:pPr marL="0" indent="0">
              <a:buNone/>
            </a:pPr>
            <a:r>
              <a:rPr lang="en-US" sz="1400" dirty="0"/>
              <a:t> </a:t>
            </a:r>
            <a:r>
              <a:rPr lang="en-US" sz="1400" dirty="0" smtClean="0"/>
              <a:t>      Vacuum, transducer, and thermocouple lines were all connected next. Vacuum was pulled under the bag, and was monitored to determine if there were any in the bag’s seal. After pressing out kinks in the bag-tape contact, the table was rolled into to autoclave to begin its cycle (Fig. 3). </a:t>
            </a:r>
          </a:p>
          <a:p>
            <a:pPr marL="0" indent="0">
              <a:buNone/>
            </a:pPr>
            <a:r>
              <a:rPr lang="en-US" sz="1400" dirty="0" smtClean="0"/>
              <a:t>       Fig. 4 displays the autoclave process parameter recipe used to run the curing cycle in the autoclave. </a:t>
            </a:r>
            <a:endParaRPr lang="en-US" sz="1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9" y="980642"/>
            <a:ext cx="3810001" cy="3261593"/>
          </a:xfrm>
          <a:prstGeom prst="rect">
            <a:avLst/>
          </a:prstGeom>
        </p:spPr>
      </p:pic>
      <p:sp>
        <p:nvSpPr>
          <p:cNvPr id="8" name="TextBox 7"/>
          <p:cNvSpPr txBox="1"/>
          <p:nvPr/>
        </p:nvSpPr>
        <p:spPr>
          <a:xfrm>
            <a:off x="4267199" y="4251326"/>
            <a:ext cx="1371600" cy="230832"/>
          </a:xfrm>
          <a:prstGeom prst="rect">
            <a:avLst/>
          </a:prstGeom>
          <a:noFill/>
        </p:spPr>
        <p:txBody>
          <a:bodyPr wrap="square" rtlCol="0">
            <a:spAutoFit/>
          </a:bodyPr>
          <a:lstStyle/>
          <a:p>
            <a:pPr algn="ctr"/>
            <a:r>
              <a:rPr lang="en-US" sz="900" dirty="0" smtClean="0"/>
              <a:t>Fig. 4</a:t>
            </a:r>
            <a:endParaRPr lang="en-US" sz="900" dirty="0"/>
          </a:p>
        </p:txBody>
      </p:sp>
    </p:spTree>
    <p:extLst>
      <p:ext uri="{BB962C8B-B14F-4D97-AF65-F5344CB8AC3E}">
        <p14:creationId xmlns:p14="http://schemas.microsoft.com/office/powerpoint/2010/main" val="23354418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67ED70C6-FDCB-5747-9A21-CEFC4DDC4D7F}" type="slidenum">
              <a:rPr lang="en-US" smtClean="0"/>
              <a:pPr>
                <a:defRPr/>
              </a:pPr>
              <a:t>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607836" y="152252"/>
            <a:ext cx="1621661" cy="2912535"/>
          </a:xfrm>
          <a:prstGeom prst="rect">
            <a:avLst/>
          </a:prstGeom>
        </p:spPr>
      </p:pic>
      <p:sp>
        <p:nvSpPr>
          <p:cNvPr id="3" name="Title 2"/>
          <p:cNvSpPr>
            <a:spLocks noGrp="1"/>
          </p:cNvSpPr>
          <p:nvPr>
            <p:ph type="title"/>
          </p:nvPr>
        </p:nvSpPr>
        <p:spPr>
          <a:xfrm>
            <a:off x="342900" y="276225"/>
            <a:ext cx="6172200" cy="742950"/>
          </a:xfrm>
        </p:spPr>
        <p:txBody>
          <a:bodyPr/>
          <a:lstStyle/>
          <a:p>
            <a:r>
              <a:rPr lang="en-US" i="1" dirty="0" smtClean="0"/>
              <a:t>Fabrication</a:t>
            </a:r>
            <a:endParaRPr lang="en-US" i="1"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64933" y="2197586"/>
            <a:ext cx="3793068" cy="2133600"/>
          </a:xfrm>
        </p:spPr>
      </p:pic>
      <p:sp>
        <p:nvSpPr>
          <p:cNvPr id="7" name="TextBox 6"/>
          <p:cNvSpPr txBox="1"/>
          <p:nvPr/>
        </p:nvSpPr>
        <p:spPr>
          <a:xfrm>
            <a:off x="4410075" y="4324350"/>
            <a:ext cx="1371600" cy="230832"/>
          </a:xfrm>
          <a:prstGeom prst="rect">
            <a:avLst/>
          </a:prstGeom>
          <a:noFill/>
        </p:spPr>
        <p:txBody>
          <a:bodyPr wrap="square" rtlCol="0">
            <a:spAutoFit/>
          </a:bodyPr>
          <a:lstStyle/>
          <a:p>
            <a:pPr algn="ctr"/>
            <a:r>
              <a:rPr lang="en-US" sz="900" dirty="0" smtClean="0"/>
              <a:t>Fig. 5</a:t>
            </a:r>
            <a:endParaRPr lang="en-US" sz="900" dirty="0"/>
          </a:p>
        </p:txBody>
      </p:sp>
      <p:sp>
        <p:nvSpPr>
          <p:cNvPr id="9" name="Content Placeholder 3"/>
          <p:cNvSpPr txBox="1">
            <a:spLocks/>
          </p:cNvSpPr>
          <p:nvPr/>
        </p:nvSpPr>
        <p:spPr bwMode="auto">
          <a:xfrm>
            <a:off x="16935" y="1210234"/>
            <a:ext cx="3031066" cy="2733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57162" indent="-257162" algn="l" defTabSz="342884" rtl="0" eaLnBrk="0" fontAlgn="base" hangingPunct="0">
              <a:spcBef>
                <a:spcPct val="20000"/>
              </a:spcBef>
              <a:spcAft>
                <a:spcPct val="0"/>
              </a:spcAft>
              <a:buFont typeface="Arial" charset="0"/>
              <a:buChar char="•"/>
              <a:defRPr kern="1200">
                <a:solidFill>
                  <a:srgbClr val="006096"/>
                </a:solidFill>
                <a:latin typeface="Calibri"/>
                <a:ea typeface="Geneva" pitchFamily="-65" charset="-128"/>
                <a:cs typeface="Calibri"/>
              </a:defRPr>
            </a:lvl1pPr>
            <a:lvl2pPr marL="557185" indent="-214303" algn="l" defTabSz="342884" rtl="0" eaLnBrk="0" fontAlgn="base" hangingPunct="0">
              <a:spcBef>
                <a:spcPct val="20000"/>
              </a:spcBef>
              <a:spcAft>
                <a:spcPct val="0"/>
              </a:spcAft>
              <a:buFont typeface="Arial" charset="0"/>
              <a:buChar char="–"/>
              <a:defRPr kern="1200">
                <a:solidFill>
                  <a:srgbClr val="006096"/>
                </a:solidFill>
                <a:latin typeface="Calibri"/>
                <a:ea typeface="Geneva" pitchFamily="-65" charset="-128"/>
                <a:cs typeface="Calibri"/>
              </a:defRPr>
            </a:lvl2pPr>
            <a:lvl3pPr marL="857207" indent="-171441" algn="l" defTabSz="342884" rtl="0" eaLnBrk="0" fontAlgn="base" hangingPunct="0">
              <a:spcBef>
                <a:spcPct val="20000"/>
              </a:spcBef>
              <a:spcAft>
                <a:spcPct val="0"/>
              </a:spcAft>
              <a:buFont typeface="Arial" charset="0"/>
              <a:buChar char="•"/>
              <a:defRPr kern="1200">
                <a:solidFill>
                  <a:srgbClr val="006096"/>
                </a:solidFill>
                <a:latin typeface="Calibri"/>
                <a:ea typeface="ヒラギノ角ゴ Pro W3" charset="-128"/>
                <a:cs typeface="Calibri"/>
              </a:defRPr>
            </a:lvl3pPr>
            <a:lvl4pPr marL="1200090" indent="-171441" algn="l" defTabSz="342884" rtl="0" eaLnBrk="0" fontAlgn="base" hangingPunct="0">
              <a:spcBef>
                <a:spcPct val="20000"/>
              </a:spcBef>
              <a:spcAft>
                <a:spcPct val="0"/>
              </a:spcAft>
              <a:buFont typeface="Arial" charset="0"/>
              <a:buChar char="–"/>
              <a:defRPr kern="1200">
                <a:solidFill>
                  <a:srgbClr val="006096"/>
                </a:solidFill>
                <a:latin typeface="Calibri"/>
                <a:ea typeface="ヒラギノ角ゴ Pro W3" charset="-128"/>
                <a:cs typeface="Calibri"/>
              </a:defRPr>
            </a:lvl4pPr>
            <a:lvl5pPr marL="1542973" indent="-171441" algn="l" defTabSz="342884" rtl="0" eaLnBrk="0" fontAlgn="base" hangingPunct="0">
              <a:spcBef>
                <a:spcPct val="20000"/>
              </a:spcBef>
              <a:spcAft>
                <a:spcPct val="0"/>
              </a:spcAft>
              <a:buFont typeface="Arial" charset="0"/>
              <a:buChar char="»"/>
              <a:defRPr kern="1200">
                <a:solidFill>
                  <a:srgbClr val="006096"/>
                </a:solidFill>
                <a:latin typeface="Calibri"/>
                <a:ea typeface="ヒラギノ角ゴ Pro W3" charset="-128"/>
                <a:cs typeface="Calibri"/>
              </a:defRPr>
            </a:lvl5pPr>
            <a:lvl6pPr marL="1885856" indent="-171441" algn="l" defTabSz="342884" rtl="0" eaLnBrk="1" latinLnBrk="0" hangingPunct="1">
              <a:spcBef>
                <a:spcPct val="20000"/>
              </a:spcBef>
              <a:buFont typeface="Arial"/>
              <a:buChar char="•"/>
              <a:defRPr sz="1500" kern="1200">
                <a:solidFill>
                  <a:schemeClr val="tx1"/>
                </a:solidFill>
                <a:latin typeface="+mn-lt"/>
                <a:ea typeface="+mn-ea"/>
                <a:cs typeface="+mn-cs"/>
              </a:defRPr>
            </a:lvl6pPr>
            <a:lvl7pPr marL="2228739" indent="-171441" algn="l" defTabSz="342884" rtl="0" eaLnBrk="1" latinLnBrk="0" hangingPunct="1">
              <a:spcBef>
                <a:spcPct val="20000"/>
              </a:spcBef>
              <a:buFont typeface="Arial"/>
              <a:buChar char="•"/>
              <a:defRPr sz="1500" kern="1200">
                <a:solidFill>
                  <a:schemeClr val="tx1"/>
                </a:solidFill>
                <a:latin typeface="+mn-lt"/>
                <a:ea typeface="+mn-ea"/>
                <a:cs typeface="+mn-cs"/>
              </a:defRPr>
            </a:lvl7pPr>
            <a:lvl8pPr marL="2571621" indent="-171441" algn="l" defTabSz="342884" rtl="0" eaLnBrk="1" latinLnBrk="0" hangingPunct="1">
              <a:spcBef>
                <a:spcPct val="20000"/>
              </a:spcBef>
              <a:buFont typeface="Arial"/>
              <a:buChar char="•"/>
              <a:defRPr sz="1500" kern="1200">
                <a:solidFill>
                  <a:schemeClr val="tx1"/>
                </a:solidFill>
                <a:latin typeface="+mn-lt"/>
                <a:ea typeface="+mn-ea"/>
                <a:cs typeface="+mn-cs"/>
              </a:defRPr>
            </a:lvl8pPr>
            <a:lvl9pPr marL="2914505" indent="-171441" algn="l" defTabSz="342884"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charset="0"/>
              <a:buNone/>
            </a:pPr>
            <a:r>
              <a:rPr lang="en-US" sz="1400" dirty="0" smtClean="0"/>
              <a:t>In Fig. 5 you can see the provided autoclave cure cycle as well as the actual one measured. </a:t>
            </a:r>
            <a:r>
              <a:rPr lang="en-US" sz="1400" dirty="0" smtClean="0"/>
              <a:t>Over a timeframe of 45 minutes, t</a:t>
            </a:r>
            <a:r>
              <a:rPr lang="en-US" sz="1400" dirty="0" smtClean="0"/>
              <a:t>he panel was to be ramped up to a 250°soak held for 1 hour. The data from the actual run is given by “TC8” as the thermocouple reading for monitoring panel temperature, and “TR4” as vacuum transducer readout.</a:t>
            </a:r>
          </a:p>
          <a:p>
            <a:pPr marL="0" indent="0">
              <a:buFont typeface="Arial" charset="0"/>
              <a:buNone/>
            </a:pPr>
            <a:r>
              <a:rPr lang="en-US" sz="1400" dirty="0" smtClean="0"/>
              <a:t>As shown in Fig. 5, the panel can be seen to have effectively cured.</a:t>
            </a:r>
            <a:endParaRPr lang="en-US" sz="1400" dirty="0"/>
          </a:p>
        </p:txBody>
      </p:sp>
    </p:spTree>
    <p:extLst>
      <p:ext uri="{BB962C8B-B14F-4D97-AF65-F5344CB8AC3E}">
        <p14:creationId xmlns:p14="http://schemas.microsoft.com/office/powerpoint/2010/main" val="8074199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67ED70C6-FDCB-5747-9A21-CEFC4DDC4D7F}" type="slidenum">
              <a:rPr lang="en-US" smtClean="0"/>
              <a:pPr>
                <a:defRPr/>
              </a:pPr>
              <a:t>8</a:t>
            </a:fld>
            <a:endParaRPr lang="en-US" dirty="0"/>
          </a:p>
        </p:txBody>
      </p:sp>
      <p:sp>
        <p:nvSpPr>
          <p:cNvPr id="3" name="Title 2"/>
          <p:cNvSpPr>
            <a:spLocks noGrp="1"/>
          </p:cNvSpPr>
          <p:nvPr>
            <p:ph type="title"/>
          </p:nvPr>
        </p:nvSpPr>
        <p:spPr>
          <a:xfrm>
            <a:off x="342900" y="285750"/>
            <a:ext cx="6172200" cy="742950"/>
          </a:xfrm>
        </p:spPr>
        <p:txBody>
          <a:bodyPr/>
          <a:lstStyle/>
          <a:p>
            <a:r>
              <a:rPr lang="en-US" b="1" u="sng" dirty="0" smtClean="0"/>
              <a:t>Evaluation</a:t>
            </a:r>
            <a:endParaRPr lang="en-US" b="1" u="sng" dirty="0"/>
          </a:p>
        </p:txBody>
      </p:sp>
      <p:sp>
        <p:nvSpPr>
          <p:cNvPr id="4" name="Content Placeholder 3"/>
          <p:cNvSpPr>
            <a:spLocks noGrp="1"/>
          </p:cNvSpPr>
          <p:nvPr>
            <p:ph idx="1"/>
          </p:nvPr>
        </p:nvSpPr>
        <p:spPr>
          <a:xfrm>
            <a:off x="342900" y="1028700"/>
            <a:ext cx="6172200" cy="3295649"/>
          </a:xfrm>
        </p:spPr>
        <p:txBody>
          <a:bodyPr/>
          <a:lstStyle/>
          <a:p>
            <a:r>
              <a:rPr lang="en-US" sz="1600" dirty="0" smtClean="0"/>
              <a:t>Non-destructive </a:t>
            </a:r>
            <a:r>
              <a:rPr lang="en-US" sz="1600" dirty="0"/>
              <a:t>evaluation </a:t>
            </a:r>
            <a:r>
              <a:rPr lang="en-US" sz="1600" dirty="0" smtClean="0"/>
              <a:t>techniques were used </a:t>
            </a:r>
            <a:r>
              <a:rPr lang="en-US" sz="1600" dirty="0"/>
              <a:t>to inspect and analyze laminate </a:t>
            </a:r>
            <a:r>
              <a:rPr lang="en-US" sz="1600" dirty="0" smtClean="0"/>
              <a:t>quality. These included C-scan and confocal microscopy with </a:t>
            </a:r>
            <a:r>
              <a:rPr lang="en-US" sz="1600" dirty="0" err="1" smtClean="0"/>
              <a:t>SMARTree</a:t>
            </a:r>
            <a:r>
              <a:rPr lang="en-US" sz="1600" dirty="0" smtClean="0"/>
              <a:t> image analysis. </a:t>
            </a:r>
          </a:p>
          <a:p>
            <a:r>
              <a:rPr lang="en-US" sz="1600" dirty="0" smtClean="0"/>
              <a:t>The C-scanner imaged the panel using transmission of ultrasonic sound waves sent through the specimen and received by a transducer. Variation in signal seen by the transducer from the uniform source indicate local abnormalities in the panel. This can be due to variations in density such as thickness  fiber volume fraction, or lay-up imperfections (air pockets/foreign substance). </a:t>
            </a:r>
            <a:r>
              <a:rPr lang="en-US" sz="1600" dirty="0" err="1" smtClean="0"/>
              <a:t>SMARTree</a:t>
            </a:r>
            <a:r>
              <a:rPr lang="en-US" sz="1600" dirty="0" smtClean="0"/>
              <a:t> was also used to analyze the C-scan results and can be seen in Fig. 6 and Fig. 7. While there are identifiable abnormalities in the specimen, it was decided that it would still suffice just for the purposes of our laboratory testing.</a:t>
            </a:r>
          </a:p>
          <a:p>
            <a:endParaRPr lang="en-US" sz="1600" dirty="0" smtClean="0"/>
          </a:p>
        </p:txBody>
      </p:sp>
    </p:spTree>
    <p:extLst>
      <p:ext uri="{BB962C8B-B14F-4D97-AF65-F5344CB8AC3E}">
        <p14:creationId xmlns:p14="http://schemas.microsoft.com/office/powerpoint/2010/main" val="4029617967"/>
      </p:ext>
    </p:extLst>
  </p:cSld>
  <p:clrMapOvr>
    <a:masterClrMapping/>
  </p:clrMapOvr>
</p:sld>
</file>

<file path=ppt/theme/theme1.xml><?xml version="1.0" encoding="utf-8"?>
<a:theme xmlns:a="http://schemas.openxmlformats.org/drawingml/2006/main" name="Office Theme">
  <a:themeElements>
    <a:clrScheme name="UD Primary and Secondary">
      <a:dk1>
        <a:sysClr val="windowText" lastClr="000000"/>
      </a:dk1>
      <a:lt1>
        <a:sysClr val="window" lastClr="FFFFFF"/>
      </a:lt1>
      <a:dk2>
        <a:srgbClr val="00539F"/>
      </a:dk2>
      <a:lt2>
        <a:srgbClr val="EEECE1"/>
      </a:lt2>
      <a:accent1>
        <a:srgbClr val="4F81BD"/>
      </a:accent1>
      <a:accent2>
        <a:srgbClr val="AF1E2D"/>
      </a:accent2>
      <a:accent3>
        <a:srgbClr val="BED600"/>
      </a:accent3>
      <a:accent4>
        <a:srgbClr val="5A8E22"/>
      </a:accent4>
      <a:accent5>
        <a:srgbClr val="00A0DF"/>
      </a:accent5>
      <a:accent6>
        <a:srgbClr val="EF8200"/>
      </a:accent6>
      <a:hlink>
        <a:srgbClr val="00539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1402</TotalTime>
  <Words>1621</Words>
  <Application>Microsoft Office PowerPoint</Application>
  <PresentationFormat>Custom</PresentationFormat>
  <Paragraphs>206</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Geneva</vt:lpstr>
      <vt:lpstr>Helvetica Neue</vt:lpstr>
      <vt:lpstr>Wingdings</vt:lpstr>
      <vt:lpstr>ヒラギノ角ゴ Pro W3</vt:lpstr>
      <vt:lpstr>Office Theme</vt:lpstr>
      <vt:lpstr>PowerPoint Presentation</vt:lpstr>
      <vt:lpstr>Outline</vt:lpstr>
      <vt:lpstr>Abstract</vt:lpstr>
      <vt:lpstr>Procedure</vt:lpstr>
      <vt:lpstr>Instrumentation</vt:lpstr>
      <vt:lpstr>Fabrication</vt:lpstr>
      <vt:lpstr>Fabrication</vt:lpstr>
      <vt:lpstr>Fabrication</vt:lpstr>
      <vt:lpstr>Evaluation</vt:lpstr>
      <vt:lpstr>C-scan Results</vt:lpstr>
      <vt:lpstr>C-scan Results - SMARTree</vt:lpstr>
      <vt:lpstr>Sample Prep</vt:lpstr>
      <vt:lpstr>PowerPoint Presentation</vt:lpstr>
      <vt:lpstr>PowerPoint Presentation</vt:lpstr>
      <vt:lpstr>PowerPoint Presentation</vt:lpstr>
      <vt:lpstr>PowerPoint Presentation</vt:lpstr>
      <vt:lpstr>PowerPoint Presentation</vt:lpstr>
      <vt:lpstr>PowerPoint Presentation</vt:lpstr>
      <vt:lpstr>SMARTree 50x –  Fiber fraction</vt:lpstr>
      <vt:lpstr>PowerPoint Presentation</vt:lpstr>
      <vt:lpstr>PowerPoint Presentation</vt:lpstr>
      <vt:lpstr>PowerPoint Presentation</vt:lpstr>
      <vt:lpstr>PowerPoint Presentation</vt:lpstr>
      <vt:lpstr>References</vt:lpstr>
    </vt:vector>
  </TitlesOfParts>
  <Company>University of Delaware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Gail Armstrong</dc:creator>
  <cp:lastModifiedBy>Swain, Zachary Raymond</cp:lastModifiedBy>
  <cp:revision>229</cp:revision>
  <dcterms:created xsi:type="dcterms:W3CDTF">2014-12-16T17:00:44Z</dcterms:created>
  <dcterms:modified xsi:type="dcterms:W3CDTF">2019-03-08T19:51:07Z</dcterms:modified>
</cp:coreProperties>
</file>